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01" r:id="rId3"/>
    <p:sldId id="302" r:id="rId4"/>
    <p:sldId id="286" r:id="rId5"/>
    <p:sldId id="295" r:id="rId6"/>
    <p:sldId id="265" r:id="rId7"/>
    <p:sldId id="284" r:id="rId8"/>
    <p:sldId id="285" r:id="rId9"/>
    <p:sldId id="282" r:id="rId10"/>
    <p:sldId id="298" r:id="rId11"/>
    <p:sldId id="300" r:id="rId12"/>
    <p:sldId id="305" r:id="rId13"/>
    <p:sldId id="303" r:id="rId14"/>
    <p:sldId id="304" r:id="rId15"/>
    <p:sldId id="264" r:id="rId16"/>
  </p:sldIdLst>
  <p:sldSz cx="12169775" cy="6840538"/>
  <p:notesSz cx="6797675" cy="9926638"/>
  <p:defaultTextStyle>
    <a:defPPr>
      <a:defRPr lang="de-DE"/>
    </a:defPPr>
    <a:lvl1pPr marL="0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1">
          <p15:clr>
            <a:srgbClr val="A4A3A4"/>
          </p15:clr>
        </p15:guide>
        <p15:guide id="2" orient="horz" pos="929">
          <p15:clr>
            <a:srgbClr val="A4A3A4"/>
          </p15:clr>
        </p15:guide>
        <p15:guide id="3" orient="horz" pos="294">
          <p15:clr>
            <a:srgbClr val="A4A3A4"/>
          </p15:clr>
        </p15:guide>
        <p15:guide id="4" orient="horz" pos="767">
          <p15:clr>
            <a:srgbClr val="A4A3A4"/>
          </p15:clr>
        </p15:guide>
        <p15:guide id="5" pos="340">
          <p15:clr>
            <a:srgbClr val="A4A3A4"/>
          </p15:clr>
        </p15:guide>
        <p15:guide id="6" pos="7416">
          <p15:clr>
            <a:srgbClr val="A4A3A4"/>
          </p15:clr>
        </p15:guide>
        <p15:guide id="7" pos="3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884"/>
    <a:srgbClr val="164194"/>
    <a:srgbClr val="122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846" autoAdjust="0"/>
  </p:normalViewPr>
  <p:slideViewPr>
    <p:cSldViewPr showGuides="1">
      <p:cViewPr varScale="1">
        <p:scale>
          <a:sx n="107" d="100"/>
          <a:sy n="107" d="100"/>
        </p:scale>
        <p:origin x="666" y="78"/>
      </p:cViewPr>
      <p:guideLst>
        <p:guide orient="horz" pos="3651"/>
        <p:guide orient="horz" pos="929"/>
        <p:guide orient="horz" pos="294"/>
        <p:guide orient="horz" pos="767"/>
        <p:guide pos="340"/>
        <p:guide pos="7416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333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Rachwał" userId="c3e17f959ac0a95e" providerId="LiveId" clId="{6E5F9FED-4A42-4ABA-9EBB-3B08A211E6D9}"/>
    <pc:docChg chg="custSel addSld delSld modSld">
      <pc:chgData name="Aleksandra Rachwał" userId="c3e17f959ac0a95e" providerId="LiveId" clId="{6E5F9FED-4A42-4ABA-9EBB-3B08A211E6D9}" dt="2024-09-25T03:28:06.479" v="78" actId="27636"/>
      <pc:docMkLst>
        <pc:docMk/>
      </pc:docMkLst>
      <pc:sldChg chg="modSp mod">
        <pc:chgData name="Aleksandra Rachwał" userId="c3e17f959ac0a95e" providerId="LiveId" clId="{6E5F9FED-4A42-4ABA-9EBB-3B08A211E6D9}" dt="2024-09-25T02:44:45.603" v="9" actId="20577"/>
        <pc:sldMkLst>
          <pc:docMk/>
          <pc:sldMk cId="836114247" sldId="282"/>
        </pc:sldMkLst>
        <pc:spChg chg="mod">
          <ac:chgData name="Aleksandra Rachwał" userId="c3e17f959ac0a95e" providerId="LiveId" clId="{6E5F9FED-4A42-4ABA-9EBB-3B08A211E6D9}" dt="2024-09-25T02:44:45.603" v="9" actId="20577"/>
          <ac:spMkLst>
            <pc:docMk/>
            <pc:sldMk cId="836114247" sldId="282"/>
            <ac:spMk id="2" creationId="{CD6A8125-5440-C80F-A444-8D5BC8E56D3C}"/>
          </ac:spMkLst>
        </pc:spChg>
      </pc:sldChg>
      <pc:sldChg chg="del">
        <pc:chgData name="Aleksandra Rachwał" userId="c3e17f959ac0a95e" providerId="LiveId" clId="{6E5F9FED-4A42-4ABA-9EBB-3B08A211E6D9}" dt="2024-09-25T03:14:45.617" v="68" actId="2696"/>
        <pc:sldMkLst>
          <pc:docMk/>
          <pc:sldMk cId="1713547738" sldId="292"/>
        </pc:sldMkLst>
      </pc:sldChg>
      <pc:sldChg chg="del">
        <pc:chgData name="Aleksandra Rachwał" userId="c3e17f959ac0a95e" providerId="LiveId" clId="{6E5F9FED-4A42-4ABA-9EBB-3B08A211E6D9}" dt="2024-09-25T03:14:35.244" v="67" actId="2696"/>
        <pc:sldMkLst>
          <pc:docMk/>
          <pc:sldMk cId="2800427347" sldId="297"/>
        </pc:sldMkLst>
      </pc:sldChg>
      <pc:sldChg chg="modSp del mod">
        <pc:chgData name="Aleksandra Rachwał" userId="c3e17f959ac0a95e" providerId="LiveId" clId="{6E5F9FED-4A42-4ABA-9EBB-3B08A211E6D9}" dt="2024-09-25T03:27:07" v="75" actId="2696"/>
        <pc:sldMkLst>
          <pc:docMk/>
          <pc:sldMk cId="3287690517" sldId="299"/>
        </pc:sldMkLst>
        <pc:spChg chg="mod">
          <ac:chgData name="Aleksandra Rachwał" userId="c3e17f959ac0a95e" providerId="LiveId" clId="{6E5F9FED-4A42-4ABA-9EBB-3B08A211E6D9}" dt="2024-09-25T03:07:13.185" v="14"/>
          <ac:spMkLst>
            <pc:docMk/>
            <pc:sldMk cId="3287690517" sldId="299"/>
            <ac:spMk id="8" creationId="{00000000-0000-0000-0000-000000000000}"/>
          </ac:spMkLst>
        </pc:spChg>
      </pc:sldChg>
      <pc:sldChg chg="modSp mod">
        <pc:chgData name="Aleksandra Rachwał" userId="c3e17f959ac0a95e" providerId="LiveId" clId="{6E5F9FED-4A42-4ABA-9EBB-3B08A211E6D9}" dt="2024-09-25T03:23:31.185" v="70" actId="27636"/>
        <pc:sldMkLst>
          <pc:docMk/>
          <pc:sldMk cId="3880609462" sldId="300"/>
        </pc:sldMkLst>
        <pc:spChg chg="mod">
          <ac:chgData name="Aleksandra Rachwał" userId="c3e17f959ac0a95e" providerId="LiveId" clId="{6E5F9FED-4A42-4ABA-9EBB-3B08A211E6D9}" dt="2024-09-25T03:23:31.185" v="70" actId="27636"/>
          <ac:spMkLst>
            <pc:docMk/>
            <pc:sldMk cId="3880609462" sldId="300"/>
            <ac:spMk id="7" creationId="{00000000-0000-0000-0000-000000000000}"/>
          </ac:spMkLst>
        </pc:spChg>
        <pc:spChg chg="mod">
          <ac:chgData name="Aleksandra Rachwał" userId="c3e17f959ac0a95e" providerId="LiveId" clId="{6E5F9FED-4A42-4ABA-9EBB-3B08A211E6D9}" dt="2024-09-25T03:05:15.310" v="13" actId="20577"/>
          <ac:spMkLst>
            <pc:docMk/>
            <pc:sldMk cId="3880609462" sldId="300"/>
            <ac:spMk id="8" creationId="{00000000-0000-0000-0000-000000000000}"/>
          </ac:spMkLst>
        </pc:spChg>
      </pc:sldChg>
      <pc:sldChg chg="modSp mod">
        <pc:chgData name="Aleksandra Rachwał" userId="c3e17f959ac0a95e" providerId="LiveId" clId="{6E5F9FED-4A42-4ABA-9EBB-3B08A211E6D9}" dt="2024-09-25T03:27:25.648" v="76" actId="113"/>
        <pc:sldMkLst>
          <pc:docMk/>
          <pc:sldMk cId="2638104164" sldId="303"/>
        </pc:sldMkLst>
        <pc:spChg chg="mod">
          <ac:chgData name="Aleksandra Rachwał" userId="c3e17f959ac0a95e" providerId="LiveId" clId="{6E5F9FED-4A42-4ABA-9EBB-3B08A211E6D9}" dt="2024-09-25T03:27:25.648" v="76" actId="113"/>
          <ac:spMkLst>
            <pc:docMk/>
            <pc:sldMk cId="2638104164" sldId="303"/>
            <ac:spMk id="7" creationId="{00000000-0000-0000-0000-000000000000}"/>
          </ac:spMkLst>
        </pc:spChg>
        <pc:spChg chg="mod">
          <ac:chgData name="Aleksandra Rachwał" userId="c3e17f959ac0a95e" providerId="LiveId" clId="{6E5F9FED-4A42-4ABA-9EBB-3B08A211E6D9}" dt="2024-09-25T03:09:46.992" v="63" actId="20577"/>
          <ac:spMkLst>
            <pc:docMk/>
            <pc:sldMk cId="2638104164" sldId="303"/>
            <ac:spMk id="8" creationId="{00000000-0000-0000-0000-000000000000}"/>
          </ac:spMkLst>
        </pc:spChg>
      </pc:sldChg>
      <pc:sldChg chg="modSp add mod">
        <pc:chgData name="Aleksandra Rachwał" userId="c3e17f959ac0a95e" providerId="LiveId" clId="{6E5F9FED-4A42-4ABA-9EBB-3B08A211E6D9}" dt="2024-09-25T03:28:06.479" v="78" actId="27636"/>
        <pc:sldMkLst>
          <pc:docMk/>
          <pc:sldMk cId="3414457556" sldId="304"/>
        </pc:sldMkLst>
        <pc:spChg chg="mod">
          <ac:chgData name="Aleksandra Rachwał" userId="c3e17f959ac0a95e" providerId="LiveId" clId="{6E5F9FED-4A42-4ABA-9EBB-3B08A211E6D9}" dt="2024-09-25T03:28:06.479" v="78" actId="27636"/>
          <ac:spMkLst>
            <pc:docMk/>
            <pc:sldMk cId="3414457556" sldId="304"/>
            <ac:spMk id="7" creationId="{00000000-0000-0000-0000-000000000000}"/>
          </ac:spMkLst>
        </pc:spChg>
        <pc:spChg chg="mod">
          <ac:chgData name="Aleksandra Rachwał" userId="c3e17f959ac0a95e" providerId="LiveId" clId="{6E5F9FED-4A42-4ABA-9EBB-3B08A211E6D9}" dt="2024-09-25T03:12:40.643" v="66" actId="27636"/>
          <ac:spMkLst>
            <pc:docMk/>
            <pc:sldMk cId="3414457556" sldId="304"/>
            <ac:spMk id="8" creationId="{00000000-0000-0000-0000-000000000000}"/>
          </ac:spMkLst>
        </pc:spChg>
      </pc:sldChg>
      <pc:sldChg chg="modSp add mod">
        <pc:chgData name="Aleksandra Rachwał" userId="c3e17f959ac0a95e" providerId="LiveId" clId="{6E5F9FED-4A42-4ABA-9EBB-3B08A211E6D9}" dt="2024-09-25T03:25:29.330" v="74" actId="27636"/>
        <pc:sldMkLst>
          <pc:docMk/>
          <pc:sldMk cId="3397088685" sldId="305"/>
        </pc:sldMkLst>
        <pc:spChg chg="mod">
          <ac:chgData name="Aleksandra Rachwał" userId="c3e17f959ac0a95e" providerId="LiveId" clId="{6E5F9FED-4A42-4ABA-9EBB-3B08A211E6D9}" dt="2024-09-25T03:24:40.882" v="72" actId="122"/>
          <ac:spMkLst>
            <pc:docMk/>
            <pc:sldMk cId="3397088685" sldId="305"/>
            <ac:spMk id="7" creationId="{00000000-0000-0000-0000-000000000000}"/>
          </ac:spMkLst>
        </pc:spChg>
        <pc:spChg chg="mod">
          <ac:chgData name="Aleksandra Rachwał" userId="c3e17f959ac0a95e" providerId="LiveId" clId="{6E5F9FED-4A42-4ABA-9EBB-3B08A211E6D9}" dt="2024-09-25T03:25:29.330" v="74" actId="27636"/>
          <ac:spMkLst>
            <pc:docMk/>
            <pc:sldMk cId="3397088685" sldId="305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7879A506-3EFE-4CC6-9A69-CD3448F2A366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4FE9B5F-B55B-4D8C-B926-99B97476D1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9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85D9-582F-4249-8478-12BA89F3B794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026C-DB79-4713-A51B-0451E042CB1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84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05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05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53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0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99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41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C026C-DB79-4713-A51B-0451E042CB1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48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V Thüringen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11835026" y="6302059"/>
            <a:ext cx="334749" cy="214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205"/>
            <a:ext cx="6849176" cy="4568400"/>
          </a:xfrm>
          <a:prstGeom prst="rect">
            <a:avLst/>
          </a:prstGeom>
        </p:spPr>
      </p:pic>
      <p:sp>
        <p:nvSpPr>
          <p:cNvPr id="15" name="Parallelogramm 14"/>
          <p:cNvSpPr/>
          <p:nvPr userDrawn="1"/>
        </p:nvSpPr>
        <p:spPr>
          <a:xfrm>
            <a:off x="5862283" y="6302058"/>
            <a:ext cx="6164414" cy="193945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-10582" y="643049"/>
            <a:ext cx="1005598" cy="7660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9" name="Parallelogramm 8"/>
          <p:cNvSpPr/>
          <p:nvPr userDrawn="1"/>
        </p:nvSpPr>
        <p:spPr>
          <a:xfrm>
            <a:off x="430584" y="643049"/>
            <a:ext cx="6254671" cy="766130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423245"/>
            <a:ext cx="12169775" cy="43090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 dirty="0"/>
          </a:p>
        </p:txBody>
      </p:sp>
      <p:sp>
        <p:nvSpPr>
          <p:cNvPr id="11" name="Parallelogramm 10"/>
          <p:cNvSpPr/>
          <p:nvPr userDrawn="1"/>
        </p:nvSpPr>
        <p:spPr>
          <a:xfrm>
            <a:off x="526090" y="1123403"/>
            <a:ext cx="6804661" cy="766045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6089" y="6417596"/>
            <a:ext cx="3542573" cy="430625"/>
          </a:xfrm>
          <a:prstGeom prst="rect">
            <a:avLst/>
          </a:prstGeom>
          <a:noFill/>
        </p:spPr>
        <p:txBody>
          <a:bodyPr wrap="square" lIns="121661" tIns="60830" rIns="121661" bIns="60830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www.</a:t>
            </a:r>
            <a:r>
              <a:rPr lang="pl-PL" sz="2000" dirty="0">
                <a:solidFill>
                  <a:schemeClr val="bg1"/>
                </a:solidFill>
                <a:latin typeface="+mn-lt"/>
              </a:rPr>
              <a:t>tuv-thuringen.pl</a:t>
            </a:r>
            <a:endParaRPr lang="de-DE" sz="2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-6267" y="1123403"/>
            <a:ext cx="762561" cy="766045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521983" y="1198780"/>
            <a:ext cx="6804331" cy="615291"/>
          </a:xfrm>
          <a:prstGeom prst="rect">
            <a:avLst/>
          </a:prstGeom>
          <a:noFill/>
        </p:spPr>
        <p:txBody>
          <a:bodyPr wrap="square" lIns="121661" tIns="60830" rIns="121661" bIns="60830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Bezpieczeństwo w dobrych rękach</a:t>
            </a:r>
            <a:endParaRPr lang="de-DE" sz="32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684287" y="111671"/>
            <a:ext cx="3816424" cy="914400"/>
          </a:xfrm>
          <a:prstGeom prst="rect">
            <a:avLst/>
          </a:prstGeom>
        </p:spPr>
        <p:txBody>
          <a:bodyPr vert="horz" wrap="none" lIns="121661" tIns="60830" rIns="121661" bIns="60830" rtlCol="0" anchor="t">
            <a:noAutofit/>
          </a:bodyPr>
          <a:lstStyle/>
          <a:p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AF01ABB-976A-441B-9106-4B5A294BCA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03" y="636876"/>
            <a:ext cx="1814382" cy="65375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FE69C00-46BD-FD19-3A05-85C204C2BAD5}"/>
              </a:ext>
            </a:extLst>
          </p:cNvPr>
          <p:cNvSpPr txBox="1"/>
          <p:nvPr userDrawn="1"/>
        </p:nvSpPr>
        <p:spPr>
          <a:xfrm>
            <a:off x="8500155" y="3158142"/>
            <a:ext cx="31383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164194"/>
                </a:solidFill>
              </a:rPr>
              <a:t>Testing </a:t>
            </a:r>
          </a:p>
          <a:p>
            <a:r>
              <a:rPr lang="pl-PL" sz="3200" b="1" dirty="0">
                <a:solidFill>
                  <a:srgbClr val="164194"/>
                </a:solidFill>
              </a:rPr>
              <a:t>Inspection </a:t>
            </a:r>
          </a:p>
          <a:p>
            <a:r>
              <a:rPr lang="pl-PL" sz="3200" b="1" dirty="0">
                <a:solidFill>
                  <a:srgbClr val="164194"/>
                </a:solidFill>
              </a:rPr>
              <a:t>Certification</a:t>
            </a: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5F54D1C2-54FD-CF1B-F28C-8F6EA45167F2}"/>
              </a:ext>
            </a:extLst>
          </p:cNvPr>
          <p:cNvSpPr txBox="1"/>
          <p:nvPr userDrawn="1"/>
        </p:nvSpPr>
        <p:spPr>
          <a:xfrm>
            <a:off x="8383745" y="4861646"/>
            <a:ext cx="958356" cy="450256"/>
          </a:xfrm>
          <a:prstGeom prst="rect">
            <a:avLst/>
          </a:prstGeom>
          <a:noFill/>
        </p:spPr>
        <p:txBody>
          <a:bodyPr wrap="square" lIns="121661" tIns="60830" rIns="121661" bIns="60830" rtlCol="0">
            <a:spAutoFit/>
          </a:bodyPr>
          <a:lstStyle/>
          <a:p>
            <a:pPr algn="r"/>
            <a:r>
              <a:rPr lang="de-DE" sz="2100" dirty="0">
                <a:solidFill>
                  <a:srgbClr val="164194"/>
                </a:solidFill>
                <a:latin typeface="+mn-lt"/>
              </a:rPr>
              <a:t>TÜV</a:t>
            </a:r>
            <a:r>
              <a:rPr lang="de-DE" sz="2100" baseline="30000" dirty="0">
                <a:solidFill>
                  <a:srgbClr val="164194"/>
                </a:solidFill>
                <a:latin typeface="+mn-lt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528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11835026" y="6395815"/>
            <a:ext cx="334749" cy="54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6423245"/>
            <a:ext cx="12169775" cy="43090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6089" y="6417596"/>
            <a:ext cx="3542573" cy="430625"/>
          </a:xfrm>
          <a:prstGeom prst="rect">
            <a:avLst/>
          </a:prstGeom>
          <a:noFill/>
        </p:spPr>
        <p:txBody>
          <a:bodyPr wrap="square" lIns="121661" tIns="60830" rIns="121661" bIns="60830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www.</a:t>
            </a:r>
            <a:r>
              <a:rPr lang="pl-PL" sz="2000" dirty="0">
                <a:solidFill>
                  <a:schemeClr val="bg1"/>
                </a:solidFill>
                <a:latin typeface="+mn-lt"/>
              </a:rPr>
              <a:t>tuv-thuringen.pl</a:t>
            </a:r>
            <a:endParaRPr lang="de-DE" sz="20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8547685" y="4308695"/>
            <a:ext cx="958356" cy="450256"/>
          </a:xfrm>
          <a:prstGeom prst="rect">
            <a:avLst/>
          </a:prstGeom>
          <a:noFill/>
        </p:spPr>
        <p:txBody>
          <a:bodyPr wrap="square" lIns="121661" tIns="60830" rIns="121661" bIns="60830" rtlCol="0">
            <a:spAutoFit/>
          </a:bodyPr>
          <a:lstStyle/>
          <a:p>
            <a:pPr algn="r"/>
            <a:r>
              <a:rPr lang="de-DE" sz="2100" dirty="0">
                <a:solidFill>
                  <a:srgbClr val="164194"/>
                </a:solidFill>
                <a:latin typeface="+mn-lt"/>
              </a:rPr>
              <a:t>TÜV</a:t>
            </a:r>
            <a:r>
              <a:rPr lang="de-DE" sz="2100" baseline="30000" dirty="0">
                <a:solidFill>
                  <a:srgbClr val="164194"/>
                </a:solidFill>
                <a:latin typeface="+mn-lt"/>
              </a:rPr>
              <a:t>®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684287" y="111671"/>
            <a:ext cx="3816424" cy="914400"/>
          </a:xfrm>
          <a:prstGeom prst="rect">
            <a:avLst/>
          </a:prstGeom>
        </p:spPr>
        <p:txBody>
          <a:bodyPr vert="horz" wrap="none" lIns="121661" tIns="60830" rIns="121661" bIns="60830" rtlCol="0" anchor="t">
            <a:noAutofit/>
          </a:bodyPr>
          <a:lstStyle/>
          <a:p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F4B9757-E9DF-4AD8-B993-0C5097C35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03" y="636876"/>
            <a:ext cx="1814382" cy="653751"/>
          </a:xfrm>
          <a:prstGeom prst="rect">
            <a:avLst/>
          </a:prstGeom>
        </p:spPr>
      </p:pic>
      <p:sp>
        <p:nvSpPr>
          <p:cNvPr id="15" name="Parallelogramm 14"/>
          <p:cNvSpPr/>
          <p:nvPr userDrawn="1"/>
        </p:nvSpPr>
        <p:spPr>
          <a:xfrm>
            <a:off x="5867091" y="6319649"/>
            <a:ext cx="6319545" cy="138488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endParaRPr lang="de-DE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00A6EC3-1C26-594F-500D-D5553915DB5B}"/>
              </a:ext>
            </a:extLst>
          </p:cNvPr>
          <p:cNvSpPr txBox="1"/>
          <p:nvPr userDrawn="1"/>
        </p:nvSpPr>
        <p:spPr>
          <a:xfrm>
            <a:off x="8666780" y="2635439"/>
            <a:ext cx="2325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164194"/>
                </a:solidFill>
              </a:rPr>
              <a:t>Testing </a:t>
            </a:r>
          </a:p>
          <a:p>
            <a:r>
              <a:rPr lang="pl-PL" sz="3200" b="1" dirty="0">
                <a:solidFill>
                  <a:srgbClr val="164194"/>
                </a:solidFill>
              </a:rPr>
              <a:t>Inspection </a:t>
            </a:r>
          </a:p>
          <a:p>
            <a:r>
              <a:rPr lang="pl-PL" sz="3200" b="1" dirty="0">
                <a:solidFill>
                  <a:srgbClr val="164194"/>
                </a:solidFill>
              </a:rPr>
              <a:t>Certification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802C5AC9-6A9A-9E64-33D3-B4EF91310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64085"/>
            <a:ext cx="6672786" cy="37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055944" y="6493247"/>
            <a:ext cx="5126531" cy="239390"/>
            <a:chOff x="5292080" y="4804038"/>
            <a:chExt cx="3851920" cy="180001"/>
          </a:xfrm>
        </p:grpSpPr>
        <p:sp>
          <p:nvSpPr>
            <p:cNvPr id="10" name="Parallelogramm 9"/>
            <p:cNvSpPr/>
            <p:nvPr/>
          </p:nvSpPr>
          <p:spPr>
            <a:xfrm>
              <a:off x="5292080" y="4804038"/>
              <a:ext cx="3672408" cy="180000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855968" y="4804038"/>
              <a:ext cx="288032" cy="1800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Parallelogramm 1"/>
          <p:cNvSpPr/>
          <p:nvPr userDrawn="1"/>
        </p:nvSpPr>
        <p:spPr>
          <a:xfrm>
            <a:off x="5755802" y="6612270"/>
            <a:ext cx="6181399" cy="246482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1796824" y="6612269"/>
            <a:ext cx="383343" cy="246483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1468374"/>
            <a:ext cx="3543200" cy="4651375"/>
          </a:xfrm>
        </p:spPr>
        <p:txBody>
          <a:bodyPr>
            <a:normAutofit/>
          </a:bodyPr>
          <a:lstStyle>
            <a:lvl1pPr marL="456228" indent="-456228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solidFill>
                  <a:srgbClr val="183884"/>
                </a:solidFill>
              </a:defRPr>
            </a:lvl1pPr>
            <a:lvl2pPr marL="988495" indent="-38019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solidFill>
                  <a:srgbClr val="183884"/>
                </a:solidFill>
              </a:defRPr>
            </a:lvl2pPr>
            <a:lvl3pPr marL="1520762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3pPr>
            <a:lvl4pPr marL="2129066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4pPr>
            <a:lvl5pPr marL="2737371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5pPr>
          </a:lstStyle>
          <a:p>
            <a:pPr lvl="0"/>
            <a:r>
              <a:rPr lang="de-DE" dirty="0"/>
              <a:t>Calibri 20</a:t>
            </a:r>
          </a:p>
          <a:p>
            <a:pPr lvl="1"/>
            <a:r>
              <a:rPr lang="de-DE" dirty="0"/>
              <a:t>1. </a:t>
            </a:r>
            <a:r>
              <a:rPr lang="pl-PL" dirty="0"/>
              <a:t>wers </a:t>
            </a:r>
            <a:r>
              <a:rPr lang="de-DE" dirty="0"/>
              <a:t>Calibri 20 </a:t>
            </a:r>
          </a:p>
          <a:p>
            <a:pPr lvl="0"/>
            <a:r>
              <a:rPr lang="pl-PL" dirty="0"/>
              <a:t>Odstęp miedzy wierszami</a:t>
            </a:r>
            <a:r>
              <a:rPr lang="de-DE" dirty="0"/>
              <a:t>  </a:t>
            </a:r>
            <a:r>
              <a:rPr lang="pl-PL" dirty="0"/>
              <a:t>od</a:t>
            </a:r>
            <a:r>
              <a:rPr lang="de-DE" dirty="0"/>
              <a:t>: 0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pl-PL" dirty="0"/>
              <a:t>do</a:t>
            </a:r>
            <a:r>
              <a:rPr lang="de-DE" dirty="0"/>
              <a:t>: 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309023" y="6558517"/>
            <a:ext cx="4873452" cy="364744"/>
          </a:xfrm>
          <a:prstGeom prst="rect">
            <a:avLst/>
          </a:prstGeom>
        </p:spPr>
        <p:txBody>
          <a:bodyPr vert="horz" wrap="square" lIns="121661" tIns="60830" rIns="121661" bIns="60830" rtlCol="0" anchor="t">
            <a:no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TÜV </a:t>
            </a:r>
            <a:r>
              <a:rPr lang="de-DE" sz="1400" baseline="0" dirty="0">
                <a:solidFill>
                  <a:schemeClr val="bg1"/>
                </a:solidFill>
              </a:rPr>
              <a:t>Thüringen</a:t>
            </a:r>
            <a:r>
              <a:rPr lang="pl-PL" sz="1400" baseline="0" dirty="0">
                <a:solidFill>
                  <a:schemeClr val="bg1"/>
                </a:solidFill>
              </a:rPr>
              <a:t> Polska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FB25AFA-BEEF-4C0F-A13D-A1EE52578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03" y="636876"/>
            <a:ext cx="1814382" cy="653751"/>
          </a:xfrm>
          <a:prstGeom prst="rect">
            <a:avLst/>
          </a:prstGeom>
        </p:spPr>
      </p:pic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52CF5655-4AD8-09B8-75FB-9CF40FB328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41022" y="2000611"/>
            <a:ext cx="2976562" cy="20177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dirty="0"/>
              <a:t>Kliknij ikonę, aby dodać obraz</a:t>
            </a:r>
            <a:endParaRPr lang="de-DE" dirty="0"/>
          </a:p>
        </p:txBody>
      </p:sp>
      <p:sp>
        <p:nvSpPr>
          <p:cNvPr id="21" name="Parallelogramm 4">
            <a:extLst>
              <a:ext uri="{FF2B5EF4-FFF2-40B4-BE49-F238E27FC236}">
                <a16:creationId xmlns:a16="http://schemas.microsoft.com/office/drawing/2014/main" id="{DC7B91B3-2AE3-B4B0-4E36-F0D7DAD8203F}"/>
              </a:ext>
            </a:extLst>
          </p:cNvPr>
          <p:cNvSpPr/>
          <p:nvPr userDrawn="1"/>
        </p:nvSpPr>
        <p:spPr>
          <a:xfrm>
            <a:off x="681184" y="440390"/>
            <a:ext cx="7545662" cy="766045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08F3EB6-100F-ECF5-076C-BD5FF9E2EA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7484" y="446414"/>
            <a:ext cx="7211620" cy="753997"/>
          </a:xfrm>
        </p:spPr>
        <p:txBody>
          <a:bodyPr anchor="ctr">
            <a:normAutofit/>
          </a:bodyPr>
          <a:lstStyle>
            <a:lvl1pPr marL="0" indent="0" algn="l" defTabSz="1216609" rtl="0" eaLnBrk="1" latinLnBrk="0" hangingPunct="1">
              <a:buNone/>
              <a:defRPr lang="de-DE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Nagłówek</a:t>
            </a:r>
            <a:r>
              <a:rPr lang="de-DE" dirty="0"/>
              <a:t> </a:t>
            </a:r>
            <a:r>
              <a:rPr lang="pl-PL" dirty="0"/>
              <a:t>(czcionka </a:t>
            </a:r>
            <a:r>
              <a:rPr lang="de-DE" dirty="0"/>
              <a:t>Calibri 32</a:t>
            </a:r>
            <a:r>
              <a:rPr lang="pl-PL" dirty="0"/>
              <a:t>)</a:t>
            </a:r>
            <a:endParaRPr lang="de-DE" dirty="0"/>
          </a:p>
        </p:txBody>
      </p:sp>
      <p:sp>
        <p:nvSpPr>
          <p:cNvPr id="25" name="Textplatzhalter 36">
            <a:extLst>
              <a:ext uri="{FF2B5EF4-FFF2-40B4-BE49-F238E27FC236}">
                <a16:creationId xmlns:a16="http://schemas.microsoft.com/office/drawing/2014/main" id="{FBECF5CD-B60F-BDD8-382E-7571DDE4F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1299" y="1486880"/>
            <a:ext cx="3543200" cy="4651375"/>
          </a:xfrm>
        </p:spPr>
        <p:txBody>
          <a:bodyPr>
            <a:normAutofit/>
          </a:bodyPr>
          <a:lstStyle>
            <a:lvl1pPr marL="456228" indent="-456228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solidFill>
                  <a:srgbClr val="183884"/>
                </a:solidFill>
              </a:defRPr>
            </a:lvl1pPr>
            <a:lvl2pPr marL="988495" indent="-38019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solidFill>
                  <a:srgbClr val="183884"/>
                </a:solidFill>
              </a:defRPr>
            </a:lvl2pPr>
            <a:lvl3pPr marL="1520762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3pPr>
            <a:lvl4pPr marL="2129066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4pPr>
            <a:lvl5pPr marL="2737371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5pPr>
          </a:lstStyle>
          <a:p>
            <a:pPr lvl="0"/>
            <a:r>
              <a:rPr lang="de-DE" dirty="0"/>
              <a:t>Calibri 20</a:t>
            </a:r>
          </a:p>
          <a:p>
            <a:pPr lvl="1"/>
            <a:r>
              <a:rPr lang="de-DE" dirty="0"/>
              <a:t>1. </a:t>
            </a:r>
            <a:r>
              <a:rPr lang="pl-PL" dirty="0"/>
              <a:t>wers </a:t>
            </a:r>
            <a:r>
              <a:rPr lang="de-DE" dirty="0"/>
              <a:t>Calibri 20 </a:t>
            </a:r>
          </a:p>
          <a:p>
            <a:pPr lvl="0"/>
            <a:r>
              <a:rPr lang="pl-PL" dirty="0"/>
              <a:t>Odstęp miedzy wierszami</a:t>
            </a:r>
            <a:r>
              <a:rPr lang="de-DE" dirty="0"/>
              <a:t>  </a:t>
            </a:r>
            <a:r>
              <a:rPr lang="pl-PL" dirty="0"/>
              <a:t>od</a:t>
            </a:r>
            <a:r>
              <a:rPr lang="de-DE" dirty="0"/>
              <a:t>: 0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pl-PL" dirty="0"/>
              <a:t>do</a:t>
            </a:r>
            <a:r>
              <a:rPr lang="de-DE" dirty="0"/>
              <a:t>: 6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500EA59F-3329-8786-92F3-715817A5A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7" r="26315" b="11627"/>
          <a:stretch/>
        </p:blipFill>
        <p:spPr>
          <a:xfrm>
            <a:off x="-1" y="5802126"/>
            <a:ext cx="6444928" cy="635246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5E0FC04A-10E3-DC91-30C4-287319259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7" r="26315" b="11627"/>
          <a:stretch/>
        </p:blipFill>
        <p:spPr>
          <a:xfrm rot="10800000" flipV="1">
            <a:off x="9181228" y="3340626"/>
            <a:ext cx="2976561" cy="298809"/>
          </a:xfrm>
          <a:prstGeom prst="rect">
            <a:avLst/>
          </a:prstGeom>
        </p:spPr>
      </p:pic>
      <p:sp>
        <p:nvSpPr>
          <p:cNvPr id="34" name="Bildplatzhalter 7">
            <a:extLst>
              <a:ext uri="{FF2B5EF4-FFF2-40B4-BE49-F238E27FC236}">
                <a16:creationId xmlns:a16="http://schemas.microsoft.com/office/drawing/2014/main" id="{80A1B96C-F4E8-67F8-92B8-A976205733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1022" y="3809718"/>
            <a:ext cx="2976562" cy="20177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dirty="0"/>
              <a:t>Kliknij ikonę, aby dodać obraz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60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Tex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055944" y="6493247"/>
            <a:ext cx="5126531" cy="239390"/>
            <a:chOff x="5292080" y="4804038"/>
            <a:chExt cx="3851920" cy="180001"/>
          </a:xfrm>
        </p:grpSpPr>
        <p:sp>
          <p:nvSpPr>
            <p:cNvPr id="10" name="Parallelogramm 9"/>
            <p:cNvSpPr/>
            <p:nvPr/>
          </p:nvSpPr>
          <p:spPr>
            <a:xfrm>
              <a:off x="5292080" y="4804038"/>
              <a:ext cx="3672408" cy="180000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855968" y="4804038"/>
              <a:ext cx="288032" cy="1800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Parallelogramm 1"/>
          <p:cNvSpPr/>
          <p:nvPr userDrawn="1"/>
        </p:nvSpPr>
        <p:spPr>
          <a:xfrm>
            <a:off x="5755802" y="6612270"/>
            <a:ext cx="6181399" cy="246482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5" name="Parallelogramm 4"/>
          <p:cNvSpPr/>
          <p:nvPr userDrawn="1"/>
        </p:nvSpPr>
        <p:spPr>
          <a:xfrm>
            <a:off x="681184" y="440390"/>
            <a:ext cx="7545662" cy="766045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1796824" y="6612269"/>
            <a:ext cx="383343" cy="246483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17484" y="446414"/>
            <a:ext cx="7211620" cy="753997"/>
          </a:xfrm>
        </p:spPr>
        <p:txBody>
          <a:bodyPr anchor="ctr">
            <a:normAutofit/>
          </a:bodyPr>
          <a:lstStyle>
            <a:lvl1pPr marL="0" indent="0" algn="l" defTabSz="1216609" rtl="0" eaLnBrk="1" latinLnBrk="0" hangingPunct="1">
              <a:buNone/>
              <a:defRPr lang="de-DE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Nagłówek</a:t>
            </a:r>
            <a:r>
              <a:rPr lang="de-DE" dirty="0"/>
              <a:t> </a:t>
            </a:r>
            <a:r>
              <a:rPr lang="pl-PL" dirty="0"/>
              <a:t>(czcionka </a:t>
            </a:r>
            <a:r>
              <a:rPr lang="de-DE" dirty="0"/>
              <a:t>Calibri 32</a:t>
            </a:r>
            <a:r>
              <a:rPr lang="pl-PL" dirty="0"/>
              <a:t>)</a:t>
            </a:r>
            <a:endParaRPr lang="de-DE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1468374"/>
            <a:ext cx="11118222" cy="4651375"/>
          </a:xfrm>
        </p:spPr>
        <p:txBody>
          <a:bodyPr>
            <a:normAutofit/>
          </a:bodyPr>
          <a:lstStyle>
            <a:lvl1pPr marL="456228" indent="-456228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baseline="0">
                <a:solidFill>
                  <a:srgbClr val="183884"/>
                </a:solidFill>
              </a:defRPr>
            </a:lvl1pPr>
            <a:lvl2pPr marL="988495" indent="-38019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solidFill>
                  <a:srgbClr val="183884"/>
                </a:solidFill>
              </a:defRPr>
            </a:lvl2pPr>
            <a:lvl3pPr marL="1520762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3pPr>
            <a:lvl4pPr marL="2129066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4pPr>
            <a:lvl5pPr marL="2737371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5pPr>
          </a:lstStyle>
          <a:p>
            <a:pPr lvl="0"/>
            <a:r>
              <a:rPr lang="de-DE" dirty="0"/>
              <a:t>Calibri 20</a:t>
            </a:r>
          </a:p>
          <a:p>
            <a:pPr lvl="1"/>
            <a:r>
              <a:rPr lang="de-DE" dirty="0"/>
              <a:t>1. </a:t>
            </a:r>
            <a:r>
              <a:rPr lang="pl-PL" dirty="0"/>
              <a:t>wers </a:t>
            </a:r>
            <a:r>
              <a:rPr lang="de-DE" dirty="0"/>
              <a:t>Calibri 20 </a:t>
            </a:r>
          </a:p>
          <a:p>
            <a:pPr lvl="0"/>
            <a:r>
              <a:rPr lang="pl-PL" dirty="0"/>
              <a:t>Odstęp miedzy wierszami</a:t>
            </a:r>
            <a:r>
              <a:rPr lang="de-DE" dirty="0"/>
              <a:t>  </a:t>
            </a:r>
            <a:r>
              <a:rPr lang="pl-PL" dirty="0"/>
              <a:t>od</a:t>
            </a:r>
            <a:r>
              <a:rPr lang="de-DE" dirty="0"/>
              <a:t>: 0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pl-PL" dirty="0"/>
              <a:t>do</a:t>
            </a:r>
            <a:r>
              <a:rPr lang="de-DE" dirty="0"/>
              <a:t>: 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309023" y="6558517"/>
            <a:ext cx="4873452" cy="364744"/>
          </a:xfrm>
          <a:prstGeom prst="rect">
            <a:avLst/>
          </a:prstGeom>
        </p:spPr>
        <p:txBody>
          <a:bodyPr vert="horz" wrap="square" lIns="121661" tIns="60830" rIns="121661" bIns="60830" rtlCol="0" anchor="t">
            <a:no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TÜV </a:t>
            </a:r>
            <a:r>
              <a:rPr lang="de-DE" sz="1400" baseline="0" dirty="0">
                <a:solidFill>
                  <a:schemeClr val="bg1"/>
                </a:solidFill>
              </a:rPr>
              <a:t>Thüringen</a:t>
            </a:r>
            <a:r>
              <a:rPr lang="pl-PL" sz="1400" baseline="0" dirty="0">
                <a:solidFill>
                  <a:schemeClr val="bg1"/>
                </a:solidFill>
              </a:rPr>
              <a:t> Polska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FB25AFA-BEEF-4C0F-A13D-A1EE52578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03" y="636876"/>
            <a:ext cx="1814382" cy="6537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8D769CE-A235-7F79-D595-C9A7B4953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 t="1578" b="35262"/>
          <a:stretch/>
        </p:blipFill>
        <p:spPr>
          <a:xfrm>
            <a:off x="8610068" y="2645631"/>
            <a:ext cx="3559707" cy="35931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3B498C-7946-6D22-3DF7-B2DC11FECA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90" r="34013" b="25789"/>
          <a:stretch/>
        </p:blipFill>
        <p:spPr>
          <a:xfrm>
            <a:off x="0" y="5868541"/>
            <a:ext cx="6908782" cy="6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055944" y="6493247"/>
            <a:ext cx="5126531" cy="239390"/>
            <a:chOff x="5292080" y="4804038"/>
            <a:chExt cx="3851920" cy="180001"/>
          </a:xfrm>
        </p:grpSpPr>
        <p:sp>
          <p:nvSpPr>
            <p:cNvPr id="10" name="Parallelogramm 9"/>
            <p:cNvSpPr/>
            <p:nvPr/>
          </p:nvSpPr>
          <p:spPr>
            <a:xfrm>
              <a:off x="5292080" y="4804038"/>
              <a:ext cx="3672408" cy="180000"/>
            </a:xfrm>
            <a:prstGeom prst="parallelogra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855968" y="4804038"/>
              <a:ext cx="288032" cy="1800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Parallelogramm 1"/>
          <p:cNvSpPr/>
          <p:nvPr userDrawn="1"/>
        </p:nvSpPr>
        <p:spPr>
          <a:xfrm>
            <a:off x="5755802" y="6612270"/>
            <a:ext cx="6181399" cy="246482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5" name="Parallelogramm 4"/>
          <p:cNvSpPr/>
          <p:nvPr userDrawn="1"/>
        </p:nvSpPr>
        <p:spPr>
          <a:xfrm>
            <a:off x="681184" y="440390"/>
            <a:ext cx="7545662" cy="766045"/>
          </a:xfrm>
          <a:prstGeom prst="parallelogram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1796824" y="6612269"/>
            <a:ext cx="383343" cy="246483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17484" y="446414"/>
            <a:ext cx="7211620" cy="753997"/>
          </a:xfrm>
        </p:spPr>
        <p:txBody>
          <a:bodyPr anchor="ctr">
            <a:normAutofit/>
          </a:bodyPr>
          <a:lstStyle>
            <a:lvl1pPr marL="0" indent="0" algn="l" defTabSz="1216609" rtl="0" eaLnBrk="1" latinLnBrk="0" hangingPunct="1">
              <a:buNone/>
              <a:defRPr lang="de-DE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Dziękuję za uwagę!</a:t>
            </a:r>
            <a:endParaRPr lang="de-DE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80" y="1818501"/>
            <a:ext cx="7365524" cy="131373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183884"/>
                </a:solidFill>
              </a:defRPr>
            </a:lvl1pPr>
            <a:lvl2pPr marL="608305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000" baseline="0">
                <a:solidFill>
                  <a:srgbClr val="183884"/>
                </a:solidFill>
              </a:defRPr>
            </a:lvl2pPr>
            <a:lvl3pPr marL="1520762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3pPr>
            <a:lvl4pPr marL="2129066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4pPr>
            <a:lvl5pPr marL="2737371" indent="-304152">
              <a:buFontTx/>
              <a:buBlip>
                <a:blip r:embed="rId2"/>
              </a:buBlip>
              <a:defRPr sz="1800">
                <a:solidFill>
                  <a:srgbClr val="183884"/>
                </a:solidFill>
              </a:defRPr>
            </a:lvl5pPr>
          </a:lstStyle>
          <a:p>
            <a:pPr lvl="0"/>
            <a:r>
              <a:rPr lang="pl-PL" dirty="0"/>
              <a:t>Zapraszam do kontaktu</a:t>
            </a:r>
          </a:p>
          <a:p>
            <a:pPr lvl="0"/>
            <a:r>
              <a:rPr lang="pl-PL" dirty="0"/>
              <a:t>Anna Kowalska, Rzeczoznawca TÜV </a:t>
            </a:r>
            <a:r>
              <a:rPr lang="pl-PL" dirty="0" err="1"/>
              <a:t>Thüringen</a:t>
            </a:r>
            <a:r>
              <a:rPr lang="pl-PL" dirty="0"/>
              <a:t> Polska</a:t>
            </a:r>
          </a:p>
          <a:p>
            <a:pPr lvl="0"/>
            <a:r>
              <a:rPr lang="pl-PL" dirty="0"/>
              <a:t>Tel. ……….</a:t>
            </a:r>
          </a:p>
          <a:p>
            <a:pPr lvl="0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7309023" y="6558517"/>
            <a:ext cx="4873452" cy="364744"/>
          </a:xfrm>
          <a:prstGeom prst="rect">
            <a:avLst/>
          </a:prstGeom>
        </p:spPr>
        <p:txBody>
          <a:bodyPr vert="horz" wrap="square" lIns="121661" tIns="60830" rIns="121661" bIns="60830" rtlCol="0" anchor="t">
            <a:no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TÜV </a:t>
            </a:r>
            <a:r>
              <a:rPr lang="de-DE" sz="1400" baseline="0" dirty="0">
                <a:solidFill>
                  <a:schemeClr val="bg1"/>
                </a:solidFill>
              </a:rPr>
              <a:t>Thüringen</a:t>
            </a:r>
            <a:r>
              <a:rPr lang="pl-PL" sz="1400" baseline="0" dirty="0">
                <a:solidFill>
                  <a:schemeClr val="bg1"/>
                </a:solidFill>
              </a:rPr>
              <a:t> Polska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2544F0B-2385-406A-A335-3D2B7878C2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03" y="636876"/>
            <a:ext cx="1814382" cy="6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8489" y="273939"/>
            <a:ext cx="10952798" cy="1140090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8489" y="1596127"/>
            <a:ext cx="10952798" cy="4514439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672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79B1-343D-4C97-8E2A-70F826C497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64" r:id="rId4"/>
    <p:sldLayoutId id="2147483653" r:id="rId5"/>
  </p:sldLayoutIdLst>
  <p:hf sldNum="0" hdr="0" ftr="0"/>
  <p:txStyles>
    <p:titleStyle>
      <a:lvl1pPr algn="ctr" defTabSz="121660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28" indent="-456228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95" indent="-380190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62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66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71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7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3980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28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589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5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09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14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1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23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82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32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37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5644920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r>
              <a:rPr lang="pl-PL" b="1" dirty="0"/>
              <a:t>25.09.2024</a:t>
            </a:r>
          </a:p>
          <a:p>
            <a:pPr algn="ctr"/>
            <a:r>
              <a:rPr lang="pl-PL" b="1" dirty="0"/>
              <a:t>Kraków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800089"/>
            <a:ext cx="2592288" cy="324036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„Produkcja elementów złącznych – obecne wyzwania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i prognozy na kolejne lata”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4911352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b="1" dirty="0"/>
              <a:t>Połączenia skręcane jako proces Zakładowej Kontroli Produkcji </a:t>
            </a:r>
          </a:p>
          <a:p>
            <a:pPr marL="0" indent="0" algn="ctr">
              <a:buNone/>
            </a:pPr>
            <a:r>
              <a:rPr lang="pl-PL" sz="2400" b="1" dirty="0"/>
              <a:t>wg PN-EN 1090-2</a:t>
            </a:r>
          </a:p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r>
              <a:rPr lang="pl-PL" sz="2400" b="1" dirty="0"/>
              <a:t>mgr inż. Aleksandra Rachwał</a:t>
            </a:r>
          </a:p>
        </p:txBody>
      </p:sp>
      <p:pic>
        <p:nvPicPr>
          <p:cNvPr id="10" name="Symbol zastępczy obrazu 4">
            <a:extLst>
              <a:ext uri="{FF2B5EF4-FFF2-40B4-BE49-F238E27FC236}">
                <a16:creationId xmlns:a16="http://schemas.microsoft.com/office/drawing/2014/main" id="{70FC44CA-6311-D46B-F31D-23CFFFA8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r="778"/>
          <a:stretch/>
        </p:blipFill>
        <p:spPr>
          <a:xfrm>
            <a:off x="8245127" y="1620069"/>
            <a:ext cx="39246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Połączenia niesprężane - kontrola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b="1" dirty="0">
                <a:solidFill>
                  <a:srgbClr val="234791"/>
                </a:solidFill>
              </a:rPr>
              <a:t>p</a:t>
            </a:r>
            <a:r>
              <a:rPr lang="pl-PL" b="1" i="0" dirty="0">
                <a:solidFill>
                  <a:srgbClr val="234791"/>
                </a:solidFill>
                <a:effectLst/>
              </a:rPr>
              <a:t>kt. 12.5 w PN-EN 1090-2</a:t>
            </a:r>
          </a:p>
          <a:p>
            <a:pPr marL="0" indent="0" fontAlgn="base">
              <a:buNone/>
            </a:pPr>
            <a:r>
              <a:rPr lang="pl-PL" b="0" i="0" dirty="0">
                <a:solidFill>
                  <a:srgbClr val="234791"/>
                </a:solidFill>
                <a:effectLst/>
              </a:rPr>
              <a:t>Wszystkie połączenia niesprężane sprawdza się wizualnie po wsadzeniu łączników i lokalnym dopasowaniu, biorąc pod uwagę:</a:t>
            </a: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Typ i klasę śrub, nakrętek, podkładek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Kompatybilność zestawów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Swobodny obrót nakrętki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Długość wystającej części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Dokręcenie śrub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Przyleganie łącznych blach w styku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l-PL" dirty="0">
              <a:solidFill>
                <a:srgbClr val="234791"/>
              </a:solidFill>
            </a:endParaRP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51421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14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Połączenia niesprężane - kontrola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Wszystkie połączenia niesprężane należy sprawdzić wizualnie po  osadzeniu łączników i lokalnym dopasowaniu konstrukcji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Połączenia, w których podczas dokręcania stwierdzono  niekompletny zestaw śrub, po osadzeniu śrub brakujących należy  sprawdzić ponownie pod względem dopasowania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Kryteria akceptacji i korygowanie niezgodności powinny być zgodne z 8.3 (dokręcanie śrub w połączeniach niesprężanych) i  9.6.5.3  (odchyłki i dopasowanie)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Jeżeli niezgodność spowodowana różnicą grubości blach przekracza  kryteria podane w 8.1, połączenie należy wykonać ponownie. Inne  niezgodności usuwa się w miarę możliwości przez lokalne  dopasowanie elementu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Połączenia po skorygowaniu podlegają ponownemu sprawdzeniu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Jeśli wymagany jest system izolujący stal nierdzewną od innych  metali, to sposób kontroli tego systemu powinien być również  określony w specyfikacji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pl-PL" dirty="0">
              <a:solidFill>
                <a:srgbClr val="234791"/>
              </a:solidFill>
            </a:endParaRP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51421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060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Kontrola podczas sprężania i po sprężaniu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Oprócz wymagań ogólnych dotyczących kontroli połączeń,  stosowanych w przypadku wszystkich metod dokręcania śrub z  wyjątkiem metody HRC, stosuje się dodatkowo wymagania  szczegółowe podane w 12.5.2.4 do 12.5.2.7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W przypadku konstrukcji klas EXC2, EXC3 i EXC4 należy podczas  sprężania i po sprężeniu przeprowadzić następującą kontrolę:</a:t>
            </a:r>
          </a:p>
          <a:p>
            <a:pPr marL="0" indent="0" fontAlgn="base">
              <a:buNone/>
            </a:pPr>
            <a:r>
              <a:rPr lang="pl-PL" dirty="0">
                <a:solidFill>
                  <a:srgbClr val="234791"/>
                </a:solidFill>
              </a:rPr>
              <a:t>kontrolę osadzonych łączników i/lub  sposobu ich osadzania  przeprowadza się w zależności od zastosowanej metody  dokręcania. Miejsca należy wybierać losowo, uwzględniając  następujące odpowiednie zmienne: typ połączenia, grupę śrub,  partię wyrobu, typ i rozmiar śrub, a także stosowany sprzęt i  kwalifikacje operatora</a:t>
            </a: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51421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08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Kontrola podczas sprężania i po sprężaniu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dirty="0">
                <a:solidFill>
                  <a:srgbClr val="234791"/>
                </a:solidFill>
              </a:rPr>
              <a:t>dla celów kontroli, definiuje się grupę śrub jako zbiór  zestawów śrubowych tego samego pochodzenia, występujących  w podobnych połączeniach, oraz takich samych pod względem  rozmiaru i klasy. Dla celów kontroli duże grupy śrub można dzielić  na podgrupy.</a:t>
            </a:r>
          </a:p>
          <a:p>
            <a:pPr marL="0" indent="0" fontAlgn="base">
              <a:buNone/>
            </a:pPr>
            <a:r>
              <a:rPr lang="pl-PL" dirty="0">
                <a:solidFill>
                  <a:srgbClr val="234791"/>
                </a:solidFill>
              </a:rPr>
              <a:t>W całej konstrukcji, w zależności od klasy wykonania, należy  skontrolować określony odsetek zestawów śrubowych, jak niżej: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klasa EXC2: 5% w drugim etapie metod kontrolowanego  momentu lub metody kombinowanej, oraz w przypadku metody  DTI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klasy EXC3  i EXC4:</a:t>
            </a:r>
          </a:p>
          <a:p>
            <a:pPr marL="0" indent="0" fontAlgn="base">
              <a:buNone/>
            </a:pPr>
            <a:r>
              <a:rPr lang="pl-PL" dirty="0">
                <a:solidFill>
                  <a:srgbClr val="234791"/>
                </a:solidFill>
              </a:rPr>
              <a:t>5% w pierwszym etapie i 10% w drugim etapie metody  kombinowanej.</a:t>
            </a: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51421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810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Kontrola podczas sprężania i po sprężaniu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pl-PL" dirty="0">
              <a:solidFill>
                <a:srgbClr val="234791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końcową kontrolę dokręcenia zestawów śrubowych metodą  kontrolowanego momentu należy stosować w celu wykrycia  </a:t>
            </a:r>
            <a:r>
              <a:rPr lang="pl-PL" dirty="0" err="1">
                <a:solidFill>
                  <a:srgbClr val="234791"/>
                </a:solidFill>
              </a:rPr>
              <a:t>niedokręcenia</a:t>
            </a:r>
            <a:r>
              <a:rPr lang="pl-PL" dirty="0">
                <a:solidFill>
                  <a:srgbClr val="234791"/>
                </a:solidFill>
              </a:rPr>
              <a:t> śrub lub, jeśli tak ustalono w specyfikacji, ich  nadmiernego dokręcenia.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jeśli kontrola wykazuje niezgodność, wszystkie zestawy śrubowe  w danej podgrupie należy sprawdzić i po odpowiednich  działaniach korygujących ponownie je skontrolować. W wypadku  negatywnego wyniku kontroli sekwencyjnej typu A można przejść  do kontroli sekwencyjnej typu B.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34791"/>
                </a:solidFill>
              </a:rPr>
              <a:t>Jeśli łączniki zostały zastosowane niezgodnie z ustaloną metodą  dokręcania, należy wymienić całą grupę śrub i poświadczyć tę  wymianę.</a:t>
            </a:r>
          </a:p>
          <a:p>
            <a:pPr fontAlgn="base">
              <a:buFontTx/>
              <a:buChar char="-"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51421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45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Zapraszam do kontaktu!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63580" y="1818501"/>
            <a:ext cx="7365524" cy="361799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i="0" dirty="0">
                <a:effectLst/>
                <a:latin typeface="-apple-system"/>
              </a:rPr>
              <a:t>Aleksandra Rachwał</a:t>
            </a:r>
          </a:p>
          <a:p>
            <a:pPr marL="0" indent="0">
              <a:buNone/>
            </a:pPr>
            <a:r>
              <a:rPr lang="pl-PL" dirty="0"/>
              <a:t>tel. +48 724 900 916</a:t>
            </a:r>
          </a:p>
          <a:p>
            <a:r>
              <a:rPr lang="pl-PL" dirty="0"/>
              <a:t>e-mail: aleksandra.rachwal@tuv-thuringen.pl</a:t>
            </a:r>
          </a:p>
          <a:p>
            <a:endParaRPr lang="pl-PL" sz="1200" dirty="0"/>
          </a:p>
          <a:p>
            <a:r>
              <a:rPr lang="pl-PL" sz="1200" dirty="0">
                <a:cs typeface="Times New Roman" panose="02020603050405020304" pitchFamily="18" charset="0"/>
              </a:rPr>
              <a:t>TÜV </a:t>
            </a:r>
            <a:r>
              <a:rPr lang="pl-PL" sz="1200" dirty="0" err="1">
                <a:cs typeface="Times New Roman" panose="02020603050405020304" pitchFamily="18" charset="0"/>
              </a:rPr>
              <a:t>Thüringen</a:t>
            </a:r>
            <a:r>
              <a:rPr lang="pl-PL" sz="1200" dirty="0">
                <a:cs typeface="Times New Roman" panose="02020603050405020304" pitchFamily="18" charset="0"/>
              </a:rPr>
              <a:t> Polska Sp. z o.o.</a:t>
            </a:r>
            <a:br>
              <a:rPr lang="pl-PL" sz="1200" dirty="0">
                <a:cs typeface="Times New Roman" panose="02020603050405020304" pitchFamily="18" charset="0"/>
              </a:rPr>
            </a:b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200" dirty="0">
                <a:cs typeface="Times New Roman" panose="02020603050405020304" pitchFamily="18" charset="0"/>
              </a:rPr>
              <a:t>ul. Żeliwna 38</a:t>
            </a: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200" dirty="0">
                <a:cs typeface="Times New Roman" panose="02020603050405020304" pitchFamily="18" charset="0"/>
              </a:rPr>
              <a:t>40-599 Katowice</a:t>
            </a: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200" dirty="0">
                <a:cs typeface="Times New Roman" panose="02020603050405020304" pitchFamily="18" charset="0"/>
              </a:rPr>
              <a:t>tel./fax: +48 32 723 25 04</a:t>
            </a:r>
            <a:br>
              <a:rPr lang="pl-PL" sz="1200" dirty="0">
                <a:cs typeface="Times New Roman" panose="02020603050405020304" pitchFamily="18" charset="0"/>
              </a:rPr>
            </a:br>
            <a:r>
              <a:rPr lang="pl-PL" sz="1200" dirty="0">
                <a:cs typeface="Times New Roman" panose="02020603050405020304" pitchFamily="18" charset="0"/>
              </a:rPr>
              <a:t>e-mail: kontakt@tuv-thuringen.pl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4D6465-38F3-DC18-9E11-0AA470788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47" y="2484165"/>
            <a:ext cx="3420269" cy="34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6516935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6491537" y="1800089"/>
            <a:ext cx="2592288" cy="324036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Przesłaniem naszej firmy jest: </a:t>
            </a:r>
          </a:p>
          <a:p>
            <a:pPr marL="0" indent="0" algn="ctr">
              <a:buNone/>
            </a:pPr>
            <a:br>
              <a:rPr lang="pl-PL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Satysfakcja klienta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w oparciu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o wzajemne zaufanie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i doświadczenie</a:t>
            </a: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 nas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5775448" cy="4651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TÜV Thüringen Polska Sp. z o.o. </a:t>
            </a:r>
            <a:r>
              <a:rPr lang="pl-PL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wchodzi w skład międzynarodowej grupy</a:t>
            </a: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wsparcia technicznego mającej swoją główną siedzibę w Niemczech.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Działamy w branży </a:t>
            </a:r>
            <a:r>
              <a:rPr lang="en-US" sz="19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TIC </a:t>
            </a:r>
            <a:endParaRPr lang="pl-PL" sz="19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(Testing, Inspection, Certification)</a:t>
            </a:r>
            <a:endParaRPr lang="pl-PL" sz="19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900" b="1" dirty="0"/>
          </a:p>
          <a:p>
            <a:pPr marL="0" indent="0">
              <a:buNone/>
            </a:pPr>
            <a:r>
              <a:rPr lang="pl-PL" dirty="0"/>
              <a:t>Jesteśmy wiarygodnym, doświadczonym partnerem </a:t>
            </a:r>
          </a:p>
          <a:p>
            <a:pPr marL="0" indent="0">
              <a:buNone/>
            </a:pPr>
            <a:r>
              <a:rPr lang="pl-PL" dirty="0"/>
              <a:t>w budowaniu przewagi rynkowej w obszarze dobrowolnej kontroli i inspekcji procesów, produktów, szkoleń oraz Certyfikowaniu Systemów Zarządzania </a:t>
            </a:r>
          </a:p>
          <a:p>
            <a:pPr marL="0" indent="0">
              <a:buNone/>
            </a:pPr>
            <a:r>
              <a:rPr lang="pl-PL" dirty="0"/>
              <a:t>w produkcji.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Jako jedyna jednostka „TÜV” w Polsce posiadamy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50% kapitału polskiego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0808194E-D7A5-9D36-7CAF-C47564DC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39" y="2417506"/>
            <a:ext cx="274358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1231C3-F20A-F557-FEF6-837CAB9E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 rot="10800000">
            <a:off x="8389143" y="2484164"/>
            <a:ext cx="3780632" cy="240326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6588943" y="1627748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r>
              <a:rPr lang="pl-PL" b="0" i="0" dirty="0">
                <a:solidFill>
                  <a:schemeClr val="bg1"/>
                </a:solidFill>
                <a:effectLst/>
              </a:rPr>
              <a:t>Posiadamy akredytację PCA nr AC 214,</a:t>
            </a:r>
          </a:p>
          <a:p>
            <a:pPr algn="ctr"/>
            <a:r>
              <a:rPr lang="pl-PL" b="0" i="0" dirty="0">
                <a:solidFill>
                  <a:schemeClr val="bg1"/>
                </a:solidFill>
                <a:effectLst/>
              </a:rPr>
              <a:t>jesteśmy Jednostką Notyfikowaną o numerze 2827.</a:t>
            </a:r>
            <a:endParaRPr lang="pl-PL" dirty="0">
              <a:solidFill>
                <a:schemeClr val="bg1"/>
              </a:solidFill>
            </a:endParaRPr>
          </a:p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548061"/>
            <a:ext cx="2592288" cy="396044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Certyfikacja wyrobów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207496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Jesteśmy zorientowani na przemysłowe obszary wsparcia technicznego, w tym dobrowolną certyfikację </a:t>
            </a:r>
          </a:p>
          <a:p>
            <a:pPr marL="0" indent="0">
              <a:buNone/>
            </a:pPr>
            <a:r>
              <a:rPr lang="pl-PL" dirty="0"/>
              <a:t>na zgodność z normami: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EN ISO 3834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PN-EN 1090 </a:t>
            </a: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</a:rPr>
              <a:t>Wykonanie konstrukcji stalowych i aluminiowych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EN 15085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a także nadzór nad realizacją wyrobów/procesów </a:t>
            </a:r>
          </a:p>
          <a:p>
            <a:pPr marL="0" indent="0">
              <a:buNone/>
            </a:pPr>
            <a:r>
              <a:rPr lang="pl-PL" dirty="0"/>
              <a:t>w oparciu o ww. normy lub indywidualne wymagania klienta.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3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4423294" y="1468374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tych obszarach posiadamy akredytację </a:t>
            </a:r>
          </a:p>
          <a:p>
            <a:pPr algn="ctr"/>
            <a:r>
              <a:rPr lang="pl-PL" b="1" dirty="0" err="1">
                <a:solidFill>
                  <a:schemeClr val="bg1"/>
                </a:solidFill>
              </a:rPr>
              <a:t>DAkkS</a:t>
            </a:r>
            <a:endParaRPr lang="pl-PL" dirty="0">
              <a:solidFill>
                <a:schemeClr val="bg1"/>
              </a:solidFill>
            </a:endParaRPr>
          </a:p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548061"/>
            <a:ext cx="2592288" cy="396044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Certyfikacja systemów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4551312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solidFill>
                  <a:srgbClr val="084890"/>
                </a:solidFill>
                <a:effectLst/>
                <a:latin typeface="YACgEYbsV-E 0"/>
              </a:rPr>
              <a:t>Certyfikujemy zgodnie z zakresem akredytacji w </a:t>
            </a:r>
            <a:r>
              <a:rPr lang="pl-PL" b="0" i="0" dirty="0" err="1">
                <a:solidFill>
                  <a:srgbClr val="084890"/>
                </a:solidFill>
                <a:effectLst/>
                <a:latin typeface="YACgEYbsV-E 0"/>
              </a:rPr>
              <a:t>DAkkS</a:t>
            </a:r>
            <a:r>
              <a:rPr lang="pl-PL" b="0" i="0" dirty="0">
                <a:solidFill>
                  <a:srgbClr val="084890"/>
                </a:solidFill>
                <a:effectLst/>
                <a:latin typeface="YACgEYbsV-E 0"/>
              </a:rPr>
              <a:t> na zgodność </a:t>
            </a:r>
          </a:p>
          <a:p>
            <a:pPr marL="0" indent="0">
              <a:buNone/>
            </a:pPr>
            <a:r>
              <a:rPr lang="pl-PL" b="0" i="0" dirty="0">
                <a:solidFill>
                  <a:srgbClr val="084890"/>
                </a:solidFill>
                <a:effectLst/>
                <a:latin typeface="YACgEYbsV-E 0"/>
              </a:rPr>
              <a:t>z systemami: </a:t>
            </a:r>
          </a:p>
          <a:p>
            <a:pPr marL="0" indent="0">
              <a:buNone/>
            </a:pPr>
            <a:endParaRPr lang="pl-PL" dirty="0">
              <a:solidFill>
                <a:srgbClr val="084890"/>
              </a:solidFill>
              <a:effectLst/>
              <a:latin typeface="YACgEYbsV-E 0"/>
            </a:endParaRPr>
          </a:p>
          <a:p>
            <a:pPr marL="0" indent="0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YACgEYbsV-E 0"/>
              </a:rPr>
              <a:t>ISO 9001, ISO 14001 </a:t>
            </a:r>
            <a:endParaRPr lang="pl-PL" b="1" dirty="0">
              <a:solidFill>
                <a:srgbClr val="C00000"/>
              </a:solidFill>
              <a:effectLst/>
              <a:latin typeface="YACgEYbsV-E 0"/>
            </a:endParaRPr>
          </a:p>
          <a:p>
            <a:pPr marL="0" indent="0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YACgEYbsV-E 0"/>
              </a:rPr>
              <a:t>OHSAS, ISO 50001, ISO 45001</a:t>
            </a:r>
            <a:endParaRPr lang="pl-PL" b="1" dirty="0">
              <a:solidFill>
                <a:srgbClr val="C00000"/>
              </a:solidFill>
              <a:effectLst/>
              <a:latin typeface="YACgEYbsV-E 0"/>
            </a:endParaRPr>
          </a:p>
          <a:p>
            <a:pPr marL="0" indent="0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YACgEYbsV-E 0"/>
              </a:rPr>
              <a:t>ISO 20000</a:t>
            </a:r>
            <a:endParaRPr lang="pl-PL" b="1" dirty="0">
              <a:solidFill>
                <a:srgbClr val="C00000"/>
              </a:solidFill>
              <a:effectLst/>
              <a:latin typeface="YACgEYbsV-E 0"/>
            </a:endParaRPr>
          </a:p>
          <a:p>
            <a:pPr marL="0" indent="0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YACgEYbsV-E 0"/>
              </a:rPr>
              <a:t>ISO 22000, FSSC 22000, HACCP</a:t>
            </a:r>
            <a:endParaRPr lang="pl-PL" b="1" dirty="0">
              <a:solidFill>
                <a:srgbClr val="C00000"/>
              </a:solidFill>
              <a:effectLst/>
              <a:latin typeface="YACgEYbsV-E 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5F9416-E517-A12D-7BA0-B441B0C02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129477"/>
            <a:ext cx="2841788" cy="95522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6C71AA-6717-0DE8-FCAB-8E2646D68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1103" r="17656"/>
          <a:stretch/>
        </p:blipFill>
        <p:spPr>
          <a:xfrm>
            <a:off x="7015582" y="1468374"/>
            <a:ext cx="515419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5644920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800089"/>
            <a:ext cx="2592288" cy="324036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PN-EN 1090-2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4911352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400" b="1" dirty="0"/>
              <a:t>PN-EN 1090-2</a:t>
            </a:r>
          </a:p>
          <a:p>
            <a:pPr marL="0" indent="0" algn="ctr">
              <a:buNone/>
            </a:pPr>
            <a:r>
              <a:rPr lang="pl-PL" sz="2400" b="1" dirty="0"/>
              <a:t>Wykonanie konstrukcji stalowych </a:t>
            </a:r>
          </a:p>
          <a:p>
            <a:pPr marL="0" indent="0" algn="ctr">
              <a:buNone/>
            </a:pPr>
            <a:r>
              <a:rPr lang="pl-PL" sz="2400" b="1" dirty="0"/>
              <a:t>i aluminiowych</a:t>
            </a:r>
          </a:p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r>
              <a:rPr lang="pl-PL" sz="2400" b="1" dirty="0"/>
              <a:t>Część 2: Wymagania techniczne dotyczące konstrukcji stalowych</a:t>
            </a:r>
          </a:p>
        </p:txBody>
      </p:sp>
      <p:pic>
        <p:nvPicPr>
          <p:cNvPr id="10" name="Symbol zastępczy obrazu 4">
            <a:extLst>
              <a:ext uri="{FF2B5EF4-FFF2-40B4-BE49-F238E27FC236}">
                <a16:creationId xmlns:a16="http://schemas.microsoft.com/office/drawing/2014/main" id="{70FC44CA-6311-D46B-F31D-23CFFFA8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r="778"/>
          <a:stretch/>
        </p:blipFill>
        <p:spPr>
          <a:xfrm>
            <a:off x="8245127" y="1620069"/>
            <a:ext cx="39246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6491537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6491537" y="1800089"/>
            <a:ext cx="2592288" cy="324036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Połączenia mechaniczne</a:t>
            </a: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Dostawa i identyfikacja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5775448" cy="4651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Łączniki według 5.6.3 do 5.6.5 powinny być dostarczane 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 identyfikowane zgodnie z wymaganiami odpowiedniej normy wyrobu</a:t>
            </a:r>
          </a:p>
          <a:p>
            <a:pPr marL="0" indent="0">
              <a:buNone/>
            </a:pPr>
            <a:endParaRPr lang="pl-PL" sz="19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Łączniki według 5.6.6 do 5.6.11 powinny być dostarczane </a:t>
            </a:r>
          </a:p>
          <a:p>
            <a:pPr marL="0" indent="0">
              <a:buNone/>
            </a:pPr>
            <a:r>
              <a:rPr lang="pl-PL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 identyfikowane z zachowaniem następujących zasad: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powinny być dostarczane w odpowiednim trwałym opakowaniu z  etykietą umożliwiającą identyfikację zawartości</a:t>
            </a:r>
          </a:p>
          <a:p>
            <a:pPr marL="0" indent="0"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etykieta i dołączona dokumentacja powinny być zgodne z  wymaganiami normy wyrobu; zaleca się aby zawierały następujące  informacje:</a:t>
            </a:r>
          </a:p>
          <a:p>
            <a:pPr marL="0" indent="0">
              <a:buNone/>
            </a:pPr>
            <a:endParaRPr lang="pl-PL" sz="19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identyfikację producenta oraz numer partii produkcyjnej (jeśli jest  wymagany),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typ łącznika i materiał oraz, w stosownych wypadkach, oznaczenie  zestawu,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rodzaj powłoki ochronnej,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znakowanie łączników powinno być zgodne z normą wyrobu.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0808194E-D7A5-9D36-7CAF-C47564DC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39" y="2417506"/>
            <a:ext cx="274358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5652839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800089"/>
            <a:ext cx="2592288" cy="324036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Wykonywanie otworów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4551312" cy="4651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Otwory na łączniki można wykonywać w dowolny sposób (przez  wiercenie, wykrawanie, wycinanie laserem, plazmą lub inną termiczną  metodą), o ile: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spełnione są wymagania dotyczące lokalnej twardości i jakości  powierzchni cięcia – według 6.4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wzajemne dopasowanie wszystkich otworów umożliwia  swobodne wprowadzanie łączników pod kątem prostym do  płaszczyzny styku łączonych elementów</a:t>
            </a:r>
          </a:p>
          <a:p>
            <a:pPr marL="0" indent="0">
              <a:buNone/>
            </a:pPr>
            <a:r>
              <a:rPr lang="pl-PL" dirty="0"/>
              <a:t>Dopuszcza się wykrawanie (przebijanie) otworów pod warunkiem,  że nominalna grubość materiału nie przekracza 1,4-krotnej  nominalnej średnicy otworu lub szerokości otworu owalnego.  Poza tymi ograniczeniami wykrawanie może być stosowane,  chyba że w specyfikacji ustalono inaczej</a:t>
            </a:r>
          </a:p>
          <a:p>
            <a:pPr marL="0" indent="0">
              <a:buNone/>
            </a:pPr>
            <a:r>
              <a:rPr lang="pl-PL" dirty="0"/>
              <a:t>Jeśli wykrawanie bez rozwiercania nie jest dozwolone, można  wykrawać otwory o średnicy mniejszej o co najmniej 2 mm od  średnicy pełnowymiarowej, a następnie rozwiercać je aż do  usunięcia widocznej strefy zgniotu</a:t>
            </a:r>
          </a:p>
        </p:txBody>
      </p:sp>
      <p:pic>
        <p:nvPicPr>
          <p:cNvPr id="10" name="Symbol zastępczy obrazu 4">
            <a:extLst>
              <a:ext uri="{FF2B5EF4-FFF2-40B4-BE49-F238E27FC236}">
                <a16:creationId xmlns:a16="http://schemas.microsoft.com/office/drawing/2014/main" id="{70FC44CA-6311-D46B-F31D-23CFFFA8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r="778"/>
          <a:stretch/>
        </p:blipFill>
        <p:spPr>
          <a:xfrm>
            <a:off x="8245127" y="1620069"/>
            <a:ext cx="392464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11231C3-F20A-F557-FEF6-837CAB9E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 rot="10800000">
            <a:off x="8389143" y="2484164"/>
            <a:ext cx="3780632" cy="240326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B042D3A-1B9C-38D6-BDA6-9B57260A84C0}"/>
              </a:ext>
            </a:extLst>
          </p:cNvPr>
          <p:cNvSpPr/>
          <p:nvPr/>
        </p:nvSpPr>
        <p:spPr>
          <a:xfrm>
            <a:off x="6588943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Zdolność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procesu</a:t>
            </a:r>
          </a:p>
          <a:p>
            <a:pPr algn="l"/>
            <a:endParaRPr lang="pl-PL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C8A130E-AB2D-B6B3-3E4C-62FBB9FCA501}"/>
              </a:ext>
            </a:extLst>
          </p:cNvPr>
          <p:cNvSpPr txBox="1">
            <a:spLocks/>
          </p:cNvSpPr>
          <p:nvPr/>
        </p:nvSpPr>
        <p:spPr>
          <a:xfrm>
            <a:off x="5652839" y="1548061"/>
            <a:ext cx="2592288" cy="3960440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>
            <a:lvl1pPr marL="456228" indent="-456228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1pPr>
            <a:lvl2pPr marL="988495" indent="-380190" algn="l" defTabSz="1216609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2pPr>
            <a:lvl3pPr marL="1520762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3pPr>
            <a:lvl4pPr marL="2129066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4pPr>
            <a:lvl5pPr marL="2737371" indent="-304152" algn="l" defTabSz="1216609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83884"/>
                </a:solidFill>
                <a:latin typeface="+mn-lt"/>
                <a:ea typeface="+mn-ea"/>
                <a:cs typeface="+mn-cs"/>
              </a:defRPr>
            </a:lvl5pPr>
            <a:lvl6pPr marL="334567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3980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2285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0589" indent="-304152" algn="l" defTabSz="12166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Wykonywanie otworów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207496" cy="465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Zdolność procesu wykrawania otworów powinna być raz na rok  sprawdzana, jak następuje: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badaniom kontrolnym poddaje się reprezentatywną liczbę próbek  z wyrobów konstrukcyjnych uwzględniając zakres średnic oraz grubość i gatunek stali wyrobu  poddawanego obróbce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wymiary otworów kontroluje się na obu końcach sprawdzianami  progowymi lub w inny sposób. Otwory powinny spełniać  odpowiednie tolerancje określone w 6.6.2</a:t>
            </a:r>
          </a:p>
          <a:p>
            <a:pPr marL="0" indent="0">
              <a:buNone/>
            </a:pPr>
            <a:r>
              <a:rPr lang="pl-PL" dirty="0"/>
              <a:t>Proces niezgodny nie powinien być stosowany, dopóki nie  zostanie skorygowany i ponownie sprawdzony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14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817484" y="446414"/>
            <a:ext cx="7211620" cy="753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+mj-lt"/>
              </a:rPr>
              <a:t>Rodzaje połączeń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5758D6-E831-8EE4-F705-AE582FE40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/>
          <a:stretch/>
        </p:blipFill>
        <p:spPr>
          <a:xfrm>
            <a:off x="7020991" y="2378203"/>
            <a:ext cx="3278592" cy="208413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463" y="1468374"/>
            <a:ext cx="6855568" cy="46513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234791"/>
                </a:solidFill>
                <a:effectLst/>
              </a:rPr>
              <a:t>Połączenia niesprężane</a:t>
            </a:r>
          </a:p>
          <a:p>
            <a:pPr marL="0" indent="0" fontAlgn="base">
              <a:buNone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34791"/>
                </a:solidFill>
              </a:rPr>
              <a:t>Połączenia sprężane</a:t>
            </a:r>
          </a:p>
          <a:p>
            <a:pPr marL="0" indent="0" fontAlgn="base">
              <a:buNone/>
            </a:pPr>
            <a:endParaRPr lang="pl-PL" dirty="0">
              <a:solidFill>
                <a:srgbClr val="234791"/>
              </a:solidFill>
            </a:endParaRPr>
          </a:p>
          <a:p>
            <a:pPr marL="0" indent="0" fontAlgn="base">
              <a:buNone/>
            </a:pPr>
            <a:r>
              <a:rPr lang="pl-PL" b="1" i="0" dirty="0">
                <a:solidFill>
                  <a:srgbClr val="234791"/>
                </a:solidFill>
                <a:effectLst/>
              </a:rPr>
              <a:t>Metody sprężania połączeń</a:t>
            </a:r>
          </a:p>
          <a:p>
            <a:pPr fontAlgn="base">
              <a:buFontTx/>
              <a:buChar char="-"/>
            </a:pPr>
            <a:r>
              <a:rPr lang="pl-PL" dirty="0">
                <a:solidFill>
                  <a:srgbClr val="234791"/>
                </a:solidFill>
              </a:rPr>
              <a:t>Metody kontrolowanego momentu dokręcania,</a:t>
            </a:r>
          </a:p>
          <a:p>
            <a:pPr fontAlgn="base">
              <a:buFontTx/>
              <a:buChar char="-"/>
            </a:pPr>
            <a:r>
              <a:rPr lang="pl-PL" b="0" i="0" dirty="0">
                <a:solidFill>
                  <a:srgbClr val="234791"/>
                </a:solidFill>
                <a:effectLst/>
              </a:rPr>
              <a:t>Metody kombinowanej (moment+ obrót),</a:t>
            </a:r>
          </a:p>
          <a:p>
            <a:pPr fontAlgn="base">
              <a:buFontTx/>
              <a:buChar char="-"/>
            </a:pPr>
            <a:r>
              <a:rPr lang="pl-PL" dirty="0">
                <a:solidFill>
                  <a:srgbClr val="234791"/>
                </a:solidFill>
              </a:rPr>
              <a:t>Metody HRC,</a:t>
            </a:r>
          </a:p>
          <a:p>
            <a:pPr fontAlgn="base">
              <a:buFontTx/>
              <a:buChar char="-"/>
            </a:pPr>
            <a:r>
              <a:rPr lang="pl-PL" b="0" i="0" dirty="0">
                <a:solidFill>
                  <a:srgbClr val="234791"/>
                </a:solidFill>
                <a:effectLst/>
              </a:rPr>
              <a:t>Metody wskaźników,</a:t>
            </a:r>
          </a:p>
          <a:p>
            <a:pPr fontAlgn="base">
              <a:buFontTx/>
              <a:buChar char="-"/>
            </a:pPr>
            <a:endParaRPr lang="pl-PL" b="0" i="0" dirty="0">
              <a:solidFill>
                <a:srgbClr val="234791"/>
              </a:solidFill>
              <a:effectLst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6A8125-5440-C80F-A444-8D5BC8E56D3C}"/>
              </a:ext>
            </a:extLst>
          </p:cNvPr>
          <p:cNvSpPr/>
          <p:nvPr/>
        </p:nvSpPr>
        <p:spPr>
          <a:xfrm>
            <a:off x="9577240" y="1620069"/>
            <a:ext cx="2592288" cy="3960440"/>
          </a:xfrm>
          <a:prstGeom prst="rect">
            <a:avLst/>
          </a:prstGeom>
          <a:solidFill>
            <a:srgbClr val="18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61" tIns="60830" rIns="121661" bIns="60830" rtlCol="0" anchor="ctr"/>
          <a:lstStyle/>
          <a:p>
            <a:pPr algn="ctr" fontAlgn="base"/>
            <a:endParaRPr lang="pl-PL" b="0" i="0" dirty="0">
              <a:solidFill>
                <a:schemeClr val="bg1"/>
              </a:solidFill>
              <a:effectLst/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6114247"/>
      </p:ext>
    </p:extLst>
  </p:cSld>
  <p:clrMapOvr>
    <a:masterClrMapping/>
  </p:clrMapOvr>
</p:sld>
</file>

<file path=ppt/theme/theme1.xml><?xml version="1.0" encoding="utf-8"?>
<a:theme xmlns:a="http://schemas.openxmlformats.org/drawingml/2006/main" name="Wzór prezentacji- szkoleni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lIns="121661" tIns="60830" rIns="121661" bIns="60830"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21661" tIns="60830" rIns="121661" bIns="60830" rtlCol="0" anchor="t">
        <a:no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2021_16-9-Master_TÜV Akademie GmbH (1)</Template>
  <TotalTime>2487</TotalTime>
  <Words>1117</Words>
  <Application>Microsoft Office PowerPoint</Application>
  <PresentationFormat>Niestandardowy</PresentationFormat>
  <Paragraphs>155</Paragraphs>
  <Slides>15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Times New Roman</vt:lpstr>
      <vt:lpstr>Wingdings</vt:lpstr>
      <vt:lpstr>YACgEYbsV-E 0</vt:lpstr>
      <vt:lpstr>Wzór prezentacji- szkolenia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Dagmara Machnicka</dc:creator>
  <cp:lastModifiedBy>Aleksandra Rachwał</cp:lastModifiedBy>
  <cp:revision>49</cp:revision>
  <cp:lastPrinted>2019-07-24T08:36:48Z</cp:lastPrinted>
  <dcterms:created xsi:type="dcterms:W3CDTF">2021-06-01T08:31:13Z</dcterms:created>
  <dcterms:modified xsi:type="dcterms:W3CDTF">2024-10-07T08:49:04Z</dcterms:modified>
</cp:coreProperties>
</file>