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6" r:id="rId3"/>
    <p:sldId id="343" r:id="rId4"/>
    <p:sldId id="346" r:id="rId5"/>
    <p:sldId id="357" r:id="rId6"/>
    <p:sldId id="356" r:id="rId7"/>
    <p:sldId id="355" r:id="rId8"/>
    <p:sldId id="354" r:id="rId9"/>
    <p:sldId id="352" r:id="rId10"/>
    <p:sldId id="350" r:id="rId11"/>
    <p:sldId id="348" r:id="rId12"/>
    <p:sldId id="349" r:id="rId13"/>
    <p:sldId id="353" r:id="rId14"/>
    <p:sldId id="351" r:id="rId15"/>
    <p:sldId id="358" r:id="rId16"/>
    <p:sldId id="335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omp\interesy\wyjazdy\2409_krakow\231014_tabelki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komp\interesy\wyjazdy\2409_krakow\stat%20(2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komp\interesy\wyjazdy\2409_krakow\stat%20(2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komp\interesy\wyjazdy\2409_krakow\stat%20(2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komp\interesy\wyjazdy\2409_krakow\stat%20(2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omp\interesy\wyjazdy\2409_krakow\231014_tabelk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komp\interesy\wyjazdy\2409_krakow\231014_tabelki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komp\interesy\wyjazdy\2409_krakow\stat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komp\interesy\wyjazdy\2409_krakow\stat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komp\interesy\wyjazdy\2409_krakow\stat%20(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komp\interesy\wyjazdy\2409_krakow\stat%20(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komp\interesy\wyjazdy\2409_krakow\stat%20(2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komp\interesy\wyjazdy\2409_krakow\stat%20(2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Produkcja elementów złącznych w Polsce [mln PLN]</a:t>
            </a:r>
          </a:p>
          <a:p>
            <a:pPr>
              <a:defRPr/>
            </a:pPr>
            <a:endParaRPr lang="pl-PL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2959755030621173"/>
          <c:y val="7.4548702245552642E-2"/>
          <c:w val="0.86722882904177312"/>
          <c:h val="0.8326195683872849"/>
        </c:manualLayout>
      </c:layout>
      <c:lineChart>
        <c:grouping val="standard"/>
        <c:varyColors val="0"/>
        <c:ser>
          <c:idx val="1"/>
          <c:order val="0"/>
          <c:tx>
            <c:strRef>
              <c:f>produkcja!$C$7:$W$7</c:f>
              <c:strCache>
                <c:ptCount val="21"/>
                <c:pt idx="0">
                  <c:v>595</c:v>
                </c:pt>
                <c:pt idx="1">
                  <c:v>792</c:v>
                </c:pt>
                <c:pt idx="2">
                  <c:v>890</c:v>
                </c:pt>
                <c:pt idx="3">
                  <c:v>859</c:v>
                </c:pt>
                <c:pt idx="4">
                  <c:v>910</c:v>
                </c:pt>
                <c:pt idx="5">
                  <c:v>946</c:v>
                </c:pt>
                <c:pt idx="6">
                  <c:v>795</c:v>
                </c:pt>
                <c:pt idx="7">
                  <c:v>1076</c:v>
                </c:pt>
                <c:pt idx="8">
                  <c:v>1521</c:v>
                </c:pt>
                <c:pt idx="9">
                  <c:v>1456</c:v>
                </c:pt>
                <c:pt idx="10">
                  <c:v>1355</c:v>
                </c:pt>
                <c:pt idx="11">
                  <c:v>1421</c:v>
                </c:pt>
                <c:pt idx="12">
                  <c:v>1370</c:v>
                </c:pt>
                <c:pt idx="13">
                  <c:v>1520</c:v>
                </c:pt>
                <c:pt idx="14">
                  <c:v>1621</c:v>
                </c:pt>
                <c:pt idx="15">
                  <c:v>1813</c:v>
                </c:pt>
                <c:pt idx="16">
                  <c:v>1984</c:v>
                </c:pt>
                <c:pt idx="17">
                  <c:v>2060</c:v>
                </c:pt>
                <c:pt idx="18">
                  <c:v>2815</c:v>
                </c:pt>
                <c:pt idx="19">
                  <c:v>3470</c:v>
                </c:pt>
                <c:pt idx="20">
                  <c:v>3307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19"/>
              <c:layout>
                <c:manualLayout>
                  <c:x val="-9.9076393280788017E-2"/>
                  <c:y val="1.7837224789997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2F-4D2E-9645-F32A92934737}"/>
                </c:ext>
              </c:extLst>
            </c:dLbl>
            <c:dLbl>
              <c:idx val="20"/>
              <c:layout>
                <c:manualLayout>
                  <c:x val="-1.6792609030643246E-3"/>
                  <c:y val="4.459306197499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2F-4D2E-9645-F32A929347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produkcja!$C$6:$W$6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produkcja!$C$7:$W$7</c:f>
              <c:numCache>
                <c:formatCode>General</c:formatCode>
                <c:ptCount val="21"/>
                <c:pt idx="0">
                  <c:v>595</c:v>
                </c:pt>
                <c:pt idx="1">
                  <c:v>792</c:v>
                </c:pt>
                <c:pt idx="2">
                  <c:v>890</c:v>
                </c:pt>
                <c:pt idx="3">
                  <c:v>859</c:v>
                </c:pt>
                <c:pt idx="4">
                  <c:v>910</c:v>
                </c:pt>
                <c:pt idx="5">
                  <c:v>946</c:v>
                </c:pt>
                <c:pt idx="6">
                  <c:v>795</c:v>
                </c:pt>
                <c:pt idx="7">
                  <c:v>1076</c:v>
                </c:pt>
                <c:pt idx="8">
                  <c:v>1521</c:v>
                </c:pt>
                <c:pt idx="9">
                  <c:v>1456</c:v>
                </c:pt>
                <c:pt idx="10">
                  <c:v>1355</c:v>
                </c:pt>
                <c:pt idx="11">
                  <c:v>1421</c:v>
                </c:pt>
                <c:pt idx="12">
                  <c:v>1370</c:v>
                </c:pt>
                <c:pt idx="13">
                  <c:v>1520</c:v>
                </c:pt>
                <c:pt idx="14">
                  <c:v>1621</c:v>
                </c:pt>
                <c:pt idx="15">
                  <c:v>1813</c:v>
                </c:pt>
                <c:pt idx="16">
                  <c:v>1984</c:v>
                </c:pt>
                <c:pt idx="17">
                  <c:v>2060</c:v>
                </c:pt>
                <c:pt idx="18">
                  <c:v>2815</c:v>
                </c:pt>
                <c:pt idx="19">
                  <c:v>3470</c:v>
                </c:pt>
                <c:pt idx="20">
                  <c:v>3307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2F-4D2E-9645-F32A929347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0790184"/>
        <c:axId val="350785088"/>
      </c:lineChart>
      <c:catAx>
        <c:axId val="350790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350785088"/>
        <c:crosses val="autoZero"/>
        <c:auto val="1"/>
        <c:lblAlgn val="ctr"/>
        <c:lblOffset val="100"/>
        <c:noMultiLvlLbl val="0"/>
      </c:catAx>
      <c:valAx>
        <c:axId val="350785088"/>
        <c:scaling>
          <c:orientation val="minMax"/>
          <c:max val="3500"/>
          <c:min val="5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350790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/>
              <a:t>Eksport</a:t>
            </a:r>
            <a:r>
              <a:rPr lang="pl-PL" sz="1600" b="1" baseline="0"/>
              <a:t> el. złącznych z Polski do Wlk Brytanii [EUR]</a:t>
            </a:r>
            <a:endParaRPr lang="pl-PL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0.12500000000000011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BB-4016-AEAF-DB4DD15AE2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 (2).xlsx]non-EU'!$AF$7:$AO$7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'[stat (2).xlsx]non-EU'!$AF$177:$AO$177</c:f>
              <c:numCache>
                <c:formatCode>#,##0</c:formatCode>
                <c:ptCount val="10"/>
                <c:pt idx="0">
                  <c:v>17136332</c:v>
                </c:pt>
                <c:pt idx="1">
                  <c:v>24720082</c:v>
                </c:pt>
                <c:pt idx="2">
                  <c:v>26703829</c:v>
                </c:pt>
                <c:pt idx="3">
                  <c:v>30157046</c:v>
                </c:pt>
                <c:pt idx="4">
                  <c:v>33361193</c:v>
                </c:pt>
                <c:pt idx="5">
                  <c:v>31966345</c:v>
                </c:pt>
                <c:pt idx="6">
                  <c:v>23629608</c:v>
                </c:pt>
                <c:pt idx="7">
                  <c:v>26996049</c:v>
                </c:pt>
                <c:pt idx="8">
                  <c:v>30064869</c:v>
                </c:pt>
                <c:pt idx="9">
                  <c:v>38768933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BB-4016-AEAF-DB4DD15AE2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2978032"/>
        <c:axId val="352978424"/>
      </c:lineChart>
      <c:catAx>
        <c:axId val="35297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8424"/>
        <c:crosses val="autoZero"/>
        <c:auto val="1"/>
        <c:lblAlgn val="ctr"/>
        <c:lblOffset val="100"/>
        <c:noMultiLvlLbl val="0"/>
      </c:catAx>
      <c:valAx>
        <c:axId val="352978424"/>
        <c:scaling>
          <c:orientation val="minMax"/>
          <c:min val="15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 dirty="0"/>
              <a:t>Eksport el. złącznych z Polski</a:t>
            </a:r>
            <a:r>
              <a:rPr lang="pl-PL" sz="1600" b="1" baseline="0" dirty="0"/>
              <a:t> do Czech [EUR]</a:t>
            </a:r>
            <a:endParaRPr lang="pl-PL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0.10277777777777777"/>
                  <c:y val="-2.121889068003332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87-4699-B83E-4CC0697027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 (2).xlsx]EU27'!$AF$7:$AO$7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'[stat (2).xlsx]EU27'!$AF$14:$AO$14</c:f>
              <c:numCache>
                <c:formatCode>#,##0</c:formatCode>
                <c:ptCount val="10"/>
                <c:pt idx="0">
                  <c:v>12110597</c:v>
                </c:pt>
                <c:pt idx="1">
                  <c:v>20623213</c:v>
                </c:pt>
                <c:pt idx="2">
                  <c:v>17676156</c:v>
                </c:pt>
                <c:pt idx="3">
                  <c:v>17888930</c:v>
                </c:pt>
                <c:pt idx="4">
                  <c:v>19135082</c:v>
                </c:pt>
                <c:pt idx="5">
                  <c:v>21424666</c:v>
                </c:pt>
                <c:pt idx="6">
                  <c:v>17033037</c:v>
                </c:pt>
                <c:pt idx="7">
                  <c:v>25856518</c:v>
                </c:pt>
                <c:pt idx="8">
                  <c:v>35029342</c:v>
                </c:pt>
                <c:pt idx="9">
                  <c:v>38886742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87-4699-B83E-4CC069702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462224"/>
        <c:axId val="353459088"/>
      </c:lineChart>
      <c:catAx>
        <c:axId val="35346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3459088"/>
        <c:crosses val="autoZero"/>
        <c:auto val="1"/>
        <c:lblAlgn val="ctr"/>
        <c:lblOffset val="100"/>
        <c:noMultiLvlLbl val="0"/>
      </c:catAx>
      <c:valAx>
        <c:axId val="353459088"/>
        <c:scaling>
          <c:orientation val="minMax"/>
          <c:max val="40000000"/>
          <c:min val="1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346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/>
              <a:t>Eksport el. złącznych z Polski do Słowacji [EUR]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9.1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21-4C1E-8C91-33A685DC5B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 (2).xlsx]EU27'!$AF$7:$AO$7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'[stat (2).xlsx]EU27'!$AF$31:$AO$31</c:f>
              <c:numCache>
                <c:formatCode>#,##0</c:formatCode>
                <c:ptCount val="10"/>
                <c:pt idx="0">
                  <c:v>7233183</c:v>
                </c:pt>
                <c:pt idx="1">
                  <c:v>9695882</c:v>
                </c:pt>
                <c:pt idx="2">
                  <c:v>11903907</c:v>
                </c:pt>
                <c:pt idx="3">
                  <c:v>15097902</c:v>
                </c:pt>
                <c:pt idx="4">
                  <c:v>19979946</c:v>
                </c:pt>
                <c:pt idx="5">
                  <c:v>22061564</c:v>
                </c:pt>
                <c:pt idx="6">
                  <c:v>29966611</c:v>
                </c:pt>
                <c:pt idx="7">
                  <c:v>37335722</c:v>
                </c:pt>
                <c:pt idx="8">
                  <c:v>48953057</c:v>
                </c:pt>
                <c:pt idx="9">
                  <c:v>63378910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21-4C1E-8C91-33A685DC5B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463008"/>
        <c:axId val="353461440"/>
      </c:lineChart>
      <c:catAx>
        <c:axId val="35346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3461440"/>
        <c:crosses val="autoZero"/>
        <c:auto val="1"/>
        <c:lblAlgn val="ctr"/>
        <c:lblOffset val="100"/>
        <c:noMultiLvlLbl val="0"/>
      </c:catAx>
      <c:valAx>
        <c:axId val="353461440"/>
        <c:scaling>
          <c:orientation val="minMax"/>
          <c:max val="65000000"/>
          <c:min val="7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346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/>
              <a:t>Eksport el. złącznych z Polski do Niemiec [EUR]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2.2222222222222223E-2"/>
                  <c:y val="8.3333333333333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7C-47B6-A2A1-12CA14FA98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 (2).xlsx]EU27'!$AF$7:$AO$7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'[stat (2).xlsx]EU27'!$AF$19:$AO$19</c:f>
              <c:numCache>
                <c:formatCode>#,##0</c:formatCode>
                <c:ptCount val="10"/>
                <c:pt idx="0">
                  <c:v>107618396</c:v>
                </c:pt>
                <c:pt idx="1">
                  <c:v>118403614</c:v>
                </c:pt>
                <c:pt idx="2">
                  <c:v>126518644</c:v>
                </c:pt>
                <c:pt idx="3">
                  <c:v>130497133</c:v>
                </c:pt>
                <c:pt idx="4">
                  <c:v>151362527</c:v>
                </c:pt>
                <c:pt idx="5">
                  <c:v>151951810</c:v>
                </c:pt>
                <c:pt idx="6">
                  <c:v>137630613</c:v>
                </c:pt>
                <c:pt idx="7">
                  <c:v>162322170</c:v>
                </c:pt>
                <c:pt idx="8">
                  <c:v>178109111</c:v>
                </c:pt>
                <c:pt idx="9">
                  <c:v>174654226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7C-47B6-A2A1-12CA14FA9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463792"/>
        <c:axId val="353464184"/>
      </c:lineChart>
      <c:catAx>
        <c:axId val="35346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3464184"/>
        <c:crosses val="autoZero"/>
        <c:auto val="1"/>
        <c:lblAlgn val="ctr"/>
        <c:lblOffset val="100"/>
        <c:noMultiLvlLbl val="0"/>
      </c:catAx>
      <c:valAx>
        <c:axId val="353464184"/>
        <c:scaling>
          <c:orientation val="minMax"/>
          <c:min val="1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346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pl-PL" sz="1800" dirty="0"/>
              <a:t>Import elementów złącznych do Polski [mln PLN]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dLbls>
            <c:dLbl>
              <c:idx val="1"/>
              <c:layout>
                <c:manualLayout>
                  <c:x val="-2.4464831804281367E-2"/>
                  <c:y val="-7.0291036716689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22-4C65-882C-06A7F9C5C054}"/>
                </c:ext>
              </c:extLst>
            </c:dLbl>
            <c:dLbl>
              <c:idx val="3"/>
              <c:layout>
                <c:manualLayout>
                  <c:x val="-1.957186544342512E-2"/>
                  <c:y val="-5.2718277537516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22-4C65-882C-06A7F9C5C054}"/>
                </c:ext>
              </c:extLst>
            </c:dLbl>
            <c:dLbl>
              <c:idx val="5"/>
              <c:layout>
                <c:manualLayout>
                  <c:x val="0"/>
                  <c:y val="-7.029103671668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22-4C65-882C-06A7F9C5C054}"/>
                </c:ext>
              </c:extLst>
            </c:dLbl>
            <c:dLbl>
              <c:idx val="6"/>
              <c:layout>
                <c:manualLayout>
                  <c:x val="-1.2232415902140673E-2"/>
                  <c:y val="2.1965948973965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22-4C65-882C-06A7F9C5C054}"/>
                </c:ext>
              </c:extLst>
            </c:dLbl>
            <c:dLbl>
              <c:idx val="8"/>
              <c:layout>
                <c:manualLayout>
                  <c:x val="-4.4036697247706515E-2"/>
                  <c:y val="-3.0752328563551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22-4C65-882C-06A7F9C5C054}"/>
                </c:ext>
              </c:extLst>
            </c:dLbl>
            <c:dLbl>
              <c:idx val="9"/>
              <c:layout>
                <c:manualLayout>
                  <c:x val="9.7859327217125376E-3"/>
                  <c:y val="-7.4684226511482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22-4C65-882C-06A7F9C5C054}"/>
                </c:ext>
              </c:extLst>
            </c:dLbl>
            <c:dLbl>
              <c:idx val="11"/>
              <c:layout>
                <c:manualLayout>
                  <c:x val="-2.9357798165137616E-2"/>
                  <c:y val="-6.5897846921896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22-4C65-882C-06A7F9C5C054}"/>
                </c:ext>
              </c:extLst>
            </c:dLbl>
            <c:dLbl>
              <c:idx val="13"/>
              <c:layout>
                <c:manualLayout>
                  <c:x val="-4.4036697247706515E-2"/>
                  <c:y val="-7.0291036716689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22-4C65-882C-06A7F9C5C054}"/>
                </c:ext>
              </c:extLst>
            </c:dLbl>
            <c:dLbl>
              <c:idx val="16"/>
              <c:layout>
                <c:manualLayout>
                  <c:x val="-7.5840978593272171E-2"/>
                  <c:y val="-3.9538708153137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22-4C65-882C-06A7F9C5C054}"/>
                </c:ext>
              </c:extLst>
            </c:dLbl>
            <c:dLbl>
              <c:idx val="19"/>
              <c:layout>
                <c:manualLayout>
                  <c:x val="-9.1285641122682157E-2"/>
                  <c:y val="2.8088651190655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22-4C65-882C-06A7F9C5C0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import!$D$7:$X$7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import!$D$8:$X$8</c:f>
              <c:numCache>
                <c:formatCode>General</c:formatCode>
                <c:ptCount val="21"/>
                <c:pt idx="0">
                  <c:v>893</c:v>
                </c:pt>
                <c:pt idx="1">
                  <c:v>1167</c:v>
                </c:pt>
                <c:pt idx="2">
                  <c:v>1163</c:v>
                </c:pt>
                <c:pt idx="3">
                  <c:v>1482</c:v>
                </c:pt>
                <c:pt idx="4">
                  <c:v>1647</c:v>
                </c:pt>
                <c:pt idx="5">
                  <c:v>1693</c:v>
                </c:pt>
                <c:pt idx="6">
                  <c:v>1581</c:v>
                </c:pt>
                <c:pt idx="7">
                  <c:v>1889</c:v>
                </c:pt>
                <c:pt idx="8">
                  <c:v>2298</c:v>
                </c:pt>
                <c:pt idx="9">
                  <c:v>2163</c:v>
                </c:pt>
                <c:pt idx="10">
                  <c:v>2189</c:v>
                </c:pt>
                <c:pt idx="11">
                  <c:v>2434</c:v>
                </c:pt>
                <c:pt idx="12">
                  <c:v>2588</c:v>
                </c:pt>
                <c:pt idx="13">
                  <c:v>2836</c:v>
                </c:pt>
                <c:pt idx="14" formatCode="0">
                  <c:v>2867.7417100000002</c:v>
                </c:pt>
                <c:pt idx="15">
                  <c:v>3486</c:v>
                </c:pt>
                <c:pt idx="16">
                  <c:v>3741</c:v>
                </c:pt>
                <c:pt idx="17">
                  <c:v>3631</c:v>
                </c:pt>
                <c:pt idx="18">
                  <c:v>4773</c:v>
                </c:pt>
                <c:pt idx="19">
                  <c:v>5837</c:v>
                </c:pt>
                <c:pt idx="20">
                  <c:v>5559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022-4C65-882C-06A7F9C5C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0782736"/>
        <c:axId val="350788224"/>
      </c:lineChart>
      <c:catAx>
        <c:axId val="35078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350788224"/>
        <c:crosses val="autoZero"/>
        <c:auto val="1"/>
        <c:lblAlgn val="ctr"/>
        <c:lblOffset val="100"/>
        <c:noMultiLvlLbl val="0"/>
      </c:catAx>
      <c:valAx>
        <c:axId val="350788224"/>
        <c:scaling>
          <c:orientation val="minMax"/>
          <c:max val="5900"/>
          <c:min val="8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350782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pl-PL" sz="1800"/>
              <a:t>Eksport elementów złącznych</a:t>
            </a:r>
            <a:r>
              <a:rPr lang="pl-PL" sz="1800" baseline="0"/>
              <a:t> z Polski [mln PLN]</a:t>
            </a:r>
            <a:endParaRPr lang="pl-PL" sz="18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539183321367654E-2"/>
          <c:y val="8.9331046550383306E-2"/>
          <c:w val="0.91275140764004747"/>
          <c:h val="0.83843079935562714"/>
        </c:manualLayout>
      </c:layout>
      <c:lineChart>
        <c:grouping val="standard"/>
        <c:varyColors val="0"/>
        <c:ser>
          <c:idx val="1"/>
          <c:order val="0"/>
          <c:spPr>
            <a:ln w="50800"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0942412214098514E-2"/>
                  <c:y val="-7.027817367747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A8-4404-9EEE-20E0802CC335}"/>
                </c:ext>
              </c:extLst>
            </c:dLbl>
            <c:dLbl>
              <c:idx val="3"/>
              <c:layout>
                <c:manualLayout>
                  <c:x val="-9.3077387618216035E-3"/>
                  <c:y val="-9.7608574552045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A8-4404-9EEE-20E0802CC335}"/>
                </c:ext>
              </c:extLst>
            </c:dLbl>
            <c:dLbl>
              <c:idx val="4"/>
              <c:layout>
                <c:manualLayout>
                  <c:x val="-1.1634673452276994E-2"/>
                  <c:y val="4.2947772802900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A8-4404-9EEE-20E0802CC335}"/>
                </c:ext>
              </c:extLst>
            </c:dLbl>
            <c:dLbl>
              <c:idx val="5"/>
              <c:layout>
                <c:manualLayout>
                  <c:x val="-2.326934690455433E-3"/>
                  <c:y val="-6.2469487713309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A8-4404-9EEE-20E0802CC335}"/>
                </c:ext>
              </c:extLst>
            </c:dLbl>
            <c:dLbl>
              <c:idx val="6"/>
              <c:layout>
                <c:manualLayout>
                  <c:x val="-1.8615477523643124E-2"/>
                  <c:y val="1.9521714910409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7A8-4404-9EEE-20E0802CC335}"/>
                </c:ext>
              </c:extLst>
            </c:dLbl>
            <c:dLbl>
              <c:idx val="8"/>
              <c:layout>
                <c:manualLayout>
                  <c:x val="-4.3842691043663271E-2"/>
                  <c:y val="-4.0609129841919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A8-4404-9EEE-20E0802CC335}"/>
                </c:ext>
              </c:extLst>
            </c:dLbl>
            <c:dLbl>
              <c:idx val="9"/>
              <c:layout>
                <c:manualLayout>
                  <c:x val="-9.3077387618215619E-3"/>
                  <c:y val="-4.2947772802900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A8-4404-9EEE-20E0802CC335}"/>
                </c:ext>
              </c:extLst>
            </c:dLbl>
            <c:dLbl>
              <c:idx val="11"/>
              <c:layout>
                <c:manualLayout>
                  <c:x val="-4.4211759118652418E-2"/>
                  <c:y val="-9.7608574552045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A8-4404-9EEE-20E0802CC335}"/>
                </c:ext>
              </c:extLst>
            </c:dLbl>
            <c:dLbl>
              <c:idx val="13"/>
              <c:layout>
                <c:manualLayout>
                  <c:x val="-6.0500301951840231E-2"/>
                  <c:y val="-8.1991202623718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A8-4404-9EEE-20E0802CC335}"/>
                </c:ext>
              </c:extLst>
            </c:dLbl>
            <c:dLbl>
              <c:idx val="16"/>
              <c:layout>
                <c:manualLayout>
                  <c:x val="-9.2397721143078357E-2"/>
                  <c:y val="-5.78283921362228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/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000014657856305E-2"/>
                      <c:h val="7.453390752794217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B7A8-4404-9EEE-20E0802CC335}"/>
                </c:ext>
              </c:extLst>
            </c:dLbl>
            <c:dLbl>
              <c:idx val="18"/>
              <c:layout>
                <c:manualLayout>
                  <c:x val="-5.4158618348054514E-2"/>
                  <c:y val="-4.51212553799103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7A8-4404-9EEE-20E0802CC335}"/>
                </c:ext>
              </c:extLst>
            </c:dLbl>
            <c:dLbl>
              <c:idx val="19"/>
              <c:layout>
                <c:manualLayout>
                  <c:x val="-0.11867366921322491"/>
                  <c:y val="-7.80868596416366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7A8-4404-9EEE-20E0802CC335}"/>
                </c:ext>
              </c:extLst>
            </c:dLbl>
            <c:dLbl>
              <c:idx val="20"/>
              <c:layout>
                <c:manualLayout>
                  <c:x val="-4.0016562118681494E-2"/>
                  <c:y val="-3.4853419064548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7A8-4404-9EEE-20E0802CC3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eksport!$D$5:$X$5</c:f>
              <c:numCache>
                <c:formatCode>General</c:formatCode>
                <c:ptCount val="2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  <c:pt idx="20">
                  <c:v>2023</c:v>
                </c:pt>
              </c:numCache>
            </c:numRef>
          </c:cat>
          <c:val>
            <c:numRef>
              <c:f>eksport!$D$6:$X$6</c:f>
              <c:numCache>
                <c:formatCode>General</c:formatCode>
                <c:ptCount val="21"/>
                <c:pt idx="0">
                  <c:v>359</c:v>
                </c:pt>
                <c:pt idx="1">
                  <c:v>513</c:v>
                </c:pt>
                <c:pt idx="2">
                  <c:v>546</c:v>
                </c:pt>
                <c:pt idx="3">
                  <c:v>594</c:v>
                </c:pt>
                <c:pt idx="4">
                  <c:v>700</c:v>
                </c:pt>
                <c:pt idx="5">
                  <c:v>725</c:v>
                </c:pt>
                <c:pt idx="6">
                  <c:v>617</c:v>
                </c:pt>
                <c:pt idx="7">
                  <c:v>829</c:v>
                </c:pt>
                <c:pt idx="8">
                  <c:v>1073</c:v>
                </c:pt>
                <c:pt idx="9">
                  <c:v>1057</c:v>
                </c:pt>
                <c:pt idx="10">
                  <c:v>986</c:v>
                </c:pt>
                <c:pt idx="11">
                  <c:v>1159</c:v>
                </c:pt>
                <c:pt idx="12">
                  <c:v>1336</c:v>
                </c:pt>
                <c:pt idx="13">
                  <c:v>1409</c:v>
                </c:pt>
                <c:pt idx="14" formatCode="0">
                  <c:v>1529.8994</c:v>
                </c:pt>
                <c:pt idx="15">
                  <c:v>1823</c:v>
                </c:pt>
                <c:pt idx="16">
                  <c:v>2028</c:v>
                </c:pt>
                <c:pt idx="17">
                  <c:v>2005</c:v>
                </c:pt>
                <c:pt idx="18">
                  <c:v>2476</c:v>
                </c:pt>
                <c:pt idx="19">
                  <c:v>2931</c:v>
                </c:pt>
                <c:pt idx="20">
                  <c:v>3038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7A8-4404-9EEE-20E0802CC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0789400"/>
        <c:axId val="350783128"/>
      </c:lineChart>
      <c:catAx>
        <c:axId val="350789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350783128"/>
        <c:crosses val="autoZero"/>
        <c:auto val="1"/>
        <c:lblAlgn val="ctr"/>
        <c:lblOffset val="100"/>
        <c:noMultiLvlLbl val="0"/>
      </c:catAx>
      <c:valAx>
        <c:axId val="350783128"/>
        <c:scaling>
          <c:orientation val="minMax"/>
          <c:max val="3100"/>
          <c:min val="3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35078940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/>
              <a:t>Eksport el.</a:t>
            </a:r>
            <a:r>
              <a:rPr lang="pl-PL" sz="1600" b="1" baseline="0"/>
              <a:t> złącznych z Polski do Litwy [EUR]</a:t>
            </a:r>
            <a:endParaRPr lang="pl-PL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1.388888888888899E-2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00-49C0-ACDB-3E9FF7F9A0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'EU27'!$AF$7:$AO$7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'EU27'!$AF$25:$AO$25</c:f>
              <c:numCache>
                <c:formatCode>#,##0</c:formatCode>
                <c:ptCount val="10"/>
                <c:pt idx="0">
                  <c:v>4607338</c:v>
                </c:pt>
                <c:pt idx="1">
                  <c:v>4971401</c:v>
                </c:pt>
                <c:pt idx="2">
                  <c:v>5030911</c:v>
                </c:pt>
                <c:pt idx="3">
                  <c:v>5780780</c:v>
                </c:pt>
                <c:pt idx="4">
                  <c:v>7308437</c:v>
                </c:pt>
                <c:pt idx="5">
                  <c:v>8836861</c:v>
                </c:pt>
                <c:pt idx="6">
                  <c:v>8795820</c:v>
                </c:pt>
                <c:pt idx="7">
                  <c:v>12528682</c:v>
                </c:pt>
                <c:pt idx="8">
                  <c:v>17197466</c:v>
                </c:pt>
                <c:pt idx="9">
                  <c:v>16977143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00-49C0-ACDB-3E9FF7F9A0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0783912"/>
        <c:axId val="352974112"/>
      </c:lineChart>
      <c:catAx>
        <c:axId val="350783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4112"/>
        <c:crosses val="autoZero"/>
        <c:auto val="1"/>
        <c:lblAlgn val="ctr"/>
        <c:lblOffset val="100"/>
        <c:noMultiLvlLbl val="0"/>
      </c:catAx>
      <c:valAx>
        <c:axId val="352974112"/>
        <c:scaling>
          <c:orientation val="minMax"/>
          <c:min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0783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/>
              <a:t>Eksport el. złącznych z Polski do Ukrainy [EUR]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'[stat (2).xlsx]non-EU'!$AF$7:$AO$7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'[stat (2).xlsx]non-EU'!$AF$175:$AO$175</c:f>
              <c:numCache>
                <c:formatCode>#,##0</c:formatCode>
                <c:ptCount val="10"/>
                <c:pt idx="0">
                  <c:v>4766359</c:v>
                </c:pt>
                <c:pt idx="1">
                  <c:v>3819982</c:v>
                </c:pt>
                <c:pt idx="2">
                  <c:v>5089663</c:v>
                </c:pt>
                <c:pt idx="3">
                  <c:v>7307660</c:v>
                </c:pt>
                <c:pt idx="4">
                  <c:v>11351707</c:v>
                </c:pt>
                <c:pt idx="5">
                  <c:v>14594779</c:v>
                </c:pt>
                <c:pt idx="6">
                  <c:v>18189404</c:v>
                </c:pt>
                <c:pt idx="7">
                  <c:v>20302254</c:v>
                </c:pt>
                <c:pt idx="8">
                  <c:v>13547395</c:v>
                </c:pt>
                <c:pt idx="9">
                  <c:v>18095293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1F-433D-9D70-9AAC099E96B4}"/>
            </c:ext>
          </c:extLst>
        </c:ser>
        <c:ser>
          <c:idx val="0"/>
          <c:order val="1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2.5000000000000102E-2"/>
                  <c:y val="-5.5555555555555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1F-433D-9D70-9AAC099E96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 (2).xlsx]non-EU'!$AF$7:$AO$7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'[stat (2).xlsx]non-EU'!$AF$175:$AO$175</c:f>
              <c:numCache>
                <c:formatCode>#,##0</c:formatCode>
                <c:ptCount val="10"/>
                <c:pt idx="0">
                  <c:v>4766359</c:v>
                </c:pt>
                <c:pt idx="1">
                  <c:v>3819982</c:v>
                </c:pt>
                <c:pt idx="2">
                  <c:v>5089663</c:v>
                </c:pt>
                <c:pt idx="3">
                  <c:v>7307660</c:v>
                </c:pt>
                <c:pt idx="4">
                  <c:v>11351707</c:v>
                </c:pt>
                <c:pt idx="5">
                  <c:v>14594779</c:v>
                </c:pt>
                <c:pt idx="6">
                  <c:v>18189404</c:v>
                </c:pt>
                <c:pt idx="7">
                  <c:v>20302254</c:v>
                </c:pt>
                <c:pt idx="8">
                  <c:v>13547395</c:v>
                </c:pt>
                <c:pt idx="9">
                  <c:v>18095293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1F-433D-9D70-9AAC099E96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2979600"/>
        <c:axId val="352972936"/>
      </c:lineChart>
      <c:catAx>
        <c:axId val="35297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2936"/>
        <c:crosses val="autoZero"/>
        <c:auto val="1"/>
        <c:lblAlgn val="ctr"/>
        <c:lblOffset val="100"/>
        <c:noMultiLvlLbl val="0"/>
      </c:catAx>
      <c:valAx>
        <c:axId val="352972936"/>
        <c:scaling>
          <c:orientation val="minMax"/>
          <c:max val="23000000"/>
          <c:min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9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/>
              <a:t>Eksport el. złącznych z Polski do Węgier [EUR]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2.5000000000000102E-2"/>
                  <c:y val="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86-48A6-A9D7-DD38A7420F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 (2).xlsx]EU27'!$AF$7:$AO$7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'[stat (2).xlsx]EU27'!$AF$21:$AO$21</c:f>
              <c:numCache>
                <c:formatCode>#,##0</c:formatCode>
                <c:ptCount val="10"/>
                <c:pt idx="0">
                  <c:v>9488122</c:v>
                </c:pt>
                <c:pt idx="1">
                  <c:v>9202440</c:v>
                </c:pt>
                <c:pt idx="2">
                  <c:v>8920780</c:v>
                </c:pt>
                <c:pt idx="3">
                  <c:v>8413551</c:v>
                </c:pt>
                <c:pt idx="4">
                  <c:v>10962623</c:v>
                </c:pt>
                <c:pt idx="5">
                  <c:v>11132955</c:v>
                </c:pt>
                <c:pt idx="6">
                  <c:v>11878370</c:v>
                </c:pt>
                <c:pt idx="7">
                  <c:v>17105005</c:v>
                </c:pt>
                <c:pt idx="8">
                  <c:v>20958339</c:v>
                </c:pt>
                <c:pt idx="9">
                  <c:v>19074496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86-48A6-A9D7-DD38A7420F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2974896"/>
        <c:axId val="352974504"/>
      </c:lineChart>
      <c:catAx>
        <c:axId val="35297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4504"/>
        <c:crosses val="autoZero"/>
        <c:auto val="1"/>
        <c:lblAlgn val="ctr"/>
        <c:lblOffset val="100"/>
        <c:noMultiLvlLbl val="0"/>
      </c:catAx>
      <c:valAx>
        <c:axId val="352974504"/>
        <c:scaling>
          <c:orientation val="minMax"/>
          <c:min val="8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/>
              <a:t>Eksport el.</a:t>
            </a:r>
            <a:r>
              <a:rPr lang="pl-PL" sz="1600" b="1" baseline="0"/>
              <a:t> złącznych z Polski do Szwecji [EUR]</a:t>
            </a:r>
            <a:endParaRPr lang="pl-PL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8.3333333333333329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C1-491A-962D-FBD4792072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 (2).xlsx]EU27'!$AF$7:$AO$7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'[stat (2).xlsx]EU27'!$AF$34:$AO$34</c:f>
              <c:numCache>
                <c:formatCode>#,##0</c:formatCode>
                <c:ptCount val="10"/>
                <c:pt idx="0">
                  <c:v>18075844</c:v>
                </c:pt>
                <c:pt idx="1">
                  <c:v>17200346</c:v>
                </c:pt>
                <c:pt idx="2">
                  <c:v>15463303</c:v>
                </c:pt>
                <c:pt idx="3">
                  <c:v>19236338</c:v>
                </c:pt>
                <c:pt idx="4">
                  <c:v>21873365</c:v>
                </c:pt>
                <c:pt idx="5">
                  <c:v>19844111</c:v>
                </c:pt>
                <c:pt idx="6">
                  <c:v>18346749</c:v>
                </c:pt>
                <c:pt idx="7">
                  <c:v>21887239</c:v>
                </c:pt>
                <c:pt idx="8">
                  <c:v>24287936</c:v>
                </c:pt>
                <c:pt idx="9">
                  <c:v>27345941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C1-491A-962D-FBD479207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2975288"/>
        <c:axId val="352975680"/>
      </c:lineChart>
      <c:catAx>
        <c:axId val="352975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5680"/>
        <c:crosses val="autoZero"/>
        <c:auto val="1"/>
        <c:lblAlgn val="ctr"/>
        <c:lblOffset val="100"/>
        <c:noMultiLvlLbl val="0"/>
      </c:catAx>
      <c:valAx>
        <c:axId val="352975680"/>
        <c:scaling>
          <c:orientation val="minMax"/>
          <c:min val="15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5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/>
              <a:t>Eksport</a:t>
            </a:r>
            <a:r>
              <a:rPr lang="pl-PL" sz="1600" b="1" baseline="0"/>
              <a:t> el. złącznych z Polski do Rumunii [EUR]</a:t>
            </a:r>
            <a:endParaRPr lang="pl-PL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0.1083333333333333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7F-4B7F-9466-7A02E85C86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 (2).xlsx]EU27'!$AF$7:$AO$7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'[stat (2).xlsx]EU27'!$AF$30:$AO$30</c:f>
              <c:numCache>
                <c:formatCode>#,##0</c:formatCode>
                <c:ptCount val="10"/>
                <c:pt idx="0">
                  <c:v>7789516</c:v>
                </c:pt>
                <c:pt idx="1">
                  <c:v>9060002</c:v>
                </c:pt>
                <c:pt idx="2">
                  <c:v>9997381</c:v>
                </c:pt>
                <c:pt idx="3">
                  <c:v>11555381</c:v>
                </c:pt>
                <c:pt idx="4">
                  <c:v>15200961</c:v>
                </c:pt>
                <c:pt idx="5">
                  <c:v>15866924</c:v>
                </c:pt>
                <c:pt idx="6">
                  <c:v>17173723</c:v>
                </c:pt>
                <c:pt idx="7">
                  <c:v>20183834</c:v>
                </c:pt>
                <c:pt idx="8">
                  <c:v>25856863</c:v>
                </c:pt>
                <c:pt idx="9">
                  <c:v>28857966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7F-4B7F-9466-7A02E85C86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2979208"/>
        <c:axId val="352976464"/>
      </c:lineChart>
      <c:catAx>
        <c:axId val="352979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6464"/>
        <c:crosses val="autoZero"/>
        <c:auto val="1"/>
        <c:lblAlgn val="ctr"/>
        <c:lblOffset val="100"/>
        <c:noMultiLvlLbl val="0"/>
      </c:catAx>
      <c:valAx>
        <c:axId val="352976464"/>
        <c:scaling>
          <c:orientation val="minMax"/>
          <c:max val="29000000"/>
          <c:min val="7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9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/>
              <a:t>Eksport el. złacznych z Polski do Francji [EUR]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1.6666666666666666E-2"/>
                  <c:y val="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A3-4286-A0AC-F8096083FB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'[stat (2).xlsx]EU27'!$AF$7:$AO$7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'[stat (2).xlsx]EU27'!$AF$18:$AO$18</c:f>
              <c:numCache>
                <c:formatCode>#,##0</c:formatCode>
                <c:ptCount val="10"/>
                <c:pt idx="0">
                  <c:v>15793811</c:v>
                </c:pt>
                <c:pt idx="1">
                  <c:v>17143736</c:v>
                </c:pt>
                <c:pt idx="2">
                  <c:v>18559867</c:v>
                </c:pt>
                <c:pt idx="3">
                  <c:v>22519732</c:v>
                </c:pt>
                <c:pt idx="4">
                  <c:v>25009417</c:v>
                </c:pt>
                <c:pt idx="5">
                  <c:v>25910659</c:v>
                </c:pt>
                <c:pt idx="6">
                  <c:v>23353907</c:v>
                </c:pt>
                <c:pt idx="7">
                  <c:v>28887948</c:v>
                </c:pt>
                <c:pt idx="8">
                  <c:v>37861091</c:v>
                </c:pt>
                <c:pt idx="9">
                  <c:v>37078647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A3-4286-A0AC-F8096083FB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2977248"/>
        <c:axId val="352979992"/>
      </c:lineChart>
      <c:catAx>
        <c:axId val="35297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9992"/>
        <c:crosses val="autoZero"/>
        <c:auto val="1"/>
        <c:lblAlgn val="ctr"/>
        <c:lblOffset val="100"/>
        <c:noMultiLvlLbl val="0"/>
      </c:catAx>
      <c:valAx>
        <c:axId val="352979992"/>
        <c:scaling>
          <c:orientation val="minMax"/>
          <c:min val="15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2977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E98A0-069E-4BA9-B7F2-BC2558FEB376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BD9CB-DADC-4313-ABC4-C45677223D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827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978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09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30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87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93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552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983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269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04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453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931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76857-0C78-4F75-80BE-14C0DF27E299}" type="datetimeFigureOut">
              <a:rPr lang="pl-PL" smtClean="0"/>
              <a:t>30.09.2024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E9F62-BBE0-42FB-8836-2129B26925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975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1268760"/>
            <a:ext cx="9144000" cy="3600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25976" y="2204864"/>
            <a:ext cx="7772400" cy="1470025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schemeClr val="bg1"/>
                </a:solidFill>
              </a:rPr>
              <a:t>Polska – kluczowy dostawca elementów złącznych w Europie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457200" y="4941168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600" i="1" dirty="0"/>
              <a:t>Marek Łangalis</a:t>
            </a:r>
          </a:p>
          <a:p>
            <a:r>
              <a:rPr lang="pl-PL" sz="2600" i="1" dirty="0"/>
              <a:t>Produkcja elementów złącznych – obecne wyzwania i prognozy na kolejne lata – Kraków 25 IX 2024</a:t>
            </a:r>
          </a:p>
        </p:txBody>
      </p:sp>
    </p:spTree>
    <p:extLst>
      <p:ext uri="{BB962C8B-B14F-4D97-AF65-F5344CB8AC3E}">
        <p14:creationId xmlns:p14="http://schemas.microsoft.com/office/powerpoint/2010/main" val="1022854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4125582"/>
              </p:ext>
            </p:extLst>
          </p:nvPr>
        </p:nvGraphicFramePr>
        <p:xfrm>
          <a:off x="539552" y="1052736"/>
          <a:ext cx="794156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8112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020265"/>
              </p:ext>
            </p:extLst>
          </p:nvPr>
        </p:nvGraphicFramePr>
        <p:xfrm>
          <a:off x="755576" y="1124744"/>
          <a:ext cx="784887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3049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008460"/>
              </p:ext>
            </p:extLst>
          </p:nvPr>
        </p:nvGraphicFramePr>
        <p:xfrm>
          <a:off x="755576" y="1124744"/>
          <a:ext cx="799288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3321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8484824"/>
              </p:ext>
            </p:extLst>
          </p:nvPr>
        </p:nvGraphicFramePr>
        <p:xfrm>
          <a:off x="539552" y="980728"/>
          <a:ext cx="813690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3427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308653"/>
              </p:ext>
            </p:extLst>
          </p:nvPr>
        </p:nvGraphicFramePr>
        <p:xfrm>
          <a:off x="539552" y="980728"/>
          <a:ext cx="813690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22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621500"/>
              </p:ext>
            </p:extLst>
          </p:nvPr>
        </p:nvGraphicFramePr>
        <p:xfrm>
          <a:off x="251520" y="1052736"/>
          <a:ext cx="8784976" cy="4949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72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6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38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35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30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232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2017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2023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886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effectLst/>
                        </a:rPr>
                        <a:t>Kraj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Import [mln EUR]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Miejsce Polski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Import z Polski [mln EUR]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Udział Polski w imporcie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Import [mln EUR]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Miejsce Polski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Import z Polski [mln EUR]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Udział Polski w imporcie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973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effectLst/>
                        </a:rPr>
                        <a:t>Litwa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6,5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10,9%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89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17,0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19,1%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973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effectLst/>
                        </a:rPr>
                        <a:t>Ukraina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75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5,7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7,6%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176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18,1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10,3%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973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effectLst/>
                        </a:rPr>
                        <a:t>Szwecja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432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21,4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5,0%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588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27,3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4,6%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973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effectLst/>
                        </a:rPr>
                        <a:t>Niemcy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3 515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155,8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4,4%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4 471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174,6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3,9%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973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effectLst/>
                        </a:rPr>
                        <a:t>Słowacja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460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16,4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3,6%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624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63,4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10,2%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973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effectLst/>
                        </a:rPr>
                        <a:t>Rumunia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383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10,3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2,7%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603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28,9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4,8%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2370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effectLst/>
                        </a:rPr>
                        <a:t>Wielka Brytania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1 152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29,7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2,6%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1 048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38,8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3,7%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973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>
                          <a:effectLst/>
                        </a:rPr>
                        <a:t>Węgry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436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9,9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2,3%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588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19,1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3,2%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973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effectLst/>
                        </a:rPr>
                        <a:t>Czechy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824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17,8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2,2%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1 033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38,8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3,8%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973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400" b="1" u="none" strike="noStrike" dirty="0">
                          <a:effectLst/>
                        </a:rPr>
                        <a:t>Francja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1 495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pl-PL" sz="14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15,1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1,0%</a:t>
                      </a:r>
                      <a:endParaRPr lang="pl-PL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1 843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pl-PL" sz="14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37,1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2,0%</a:t>
                      </a:r>
                      <a:endParaRPr lang="pl-PL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41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616" y="764704"/>
            <a:ext cx="8435280" cy="64807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l-PL" sz="2600" b="1" dirty="0"/>
              <a:t>     </a:t>
            </a:r>
            <a:r>
              <a:rPr lang="pl-PL" sz="2600" b="1" dirty="0">
                <a:solidFill>
                  <a:schemeClr val="tx2">
                    <a:lumMod val="50000"/>
                  </a:schemeClr>
                </a:solidFill>
              </a:rPr>
              <a:t>Dziękuję za uwagę</a:t>
            </a:r>
          </a:p>
        </p:txBody>
      </p:sp>
      <p:sp>
        <p:nvSpPr>
          <p:cNvPr id="9" name="Prostokąt 8"/>
          <p:cNvSpPr/>
          <p:nvPr/>
        </p:nvSpPr>
        <p:spPr>
          <a:xfrm>
            <a:off x="0" y="-27384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88840"/>
            <a:ext cx="7499724" cy="345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57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25658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600" b="1" dirty="0"/>
              <a:t> </a:t>
            </a:r>
          </a:p>
        </p:txBody>
      </p:sp>
      <p:sp>
        <p:nvSpPr>
          <p:cNvPr id="9" name="Prostokąt 8"/>
          <p:cNvSpPr/>
          <p:nvPr/>
        </p:nvSpPr>
        <p:spPr>
          <a:xfrm>
            <a:off x="0" y="-27384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Polska – kluczowy dostawca w Europie</a:t>
            </a: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pl-PL" sz="1400" dirty="0">
              <a:solidFill>
                <a:schemeClr val="bg1"/>
              </a:solidFill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0653014"/>
              </p:ext>
            </p:extLst>
          </p:nvPr>
        </p:nvGraphicFramePr>
        <p:xfrm>
          <a:off x="395536" y="908720"/>
          <a:ext cx="8424936" cy="518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64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303815"/>
              </p:ext>
            </p:extLst>
          </p:nvPr>
        </p:nvGraphicFramePr>
        <p:xfrm>
          <a:off x="467544" y="836712"/>
          <a:ext cx="8280919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98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2954401"/>
              </p:ext>
            </p:extLst>
          </p:nvPr>
        </p:nvGraphicFramePr>
        <p:xfrm>
          <a:off x="395536" y="836712"/>
          <a:ext cx="856895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680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423725"/>
              </p:ext>
            </p:extLst>
          </p:nvPr>
        </p:nvGraphicFramePr>
        <p:xfrm>
          <a:off x="467544" y="908720"/>
          <a:ext cx="842493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768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0294115"/>
              </p:ext>
            </p:extLst>
          </p:nvPr>
        </p:nvGraphicFramePr>
        <p:xfrm>
          <a:off x="539552" y="836712"/>
          <a:ext cx="828092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4997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305010"/>
              </p:ext>
            </p:extLst>
          </p:nvPr>
        </p:nvGraphicFramePr>
        <p:xfrm>
          <a:off x="395536" y="908720"/>
          <a:ext cx="842493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7968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967754"/>
              </p:ext>
            </p:extLst>
          </p:nvPr>
        </p:nvGraphicFramePr>
        <p:xfrm>
          <a:off x="539552" y="980728"/>
          <a:ext cx="820891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5411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251520" y="116632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400" dirty="0">
                <a:solidFill>
                  <a:schemeClr val="bg1"/>
                </a:solidFill>
              </a:rPr>
              <a:t>Polska – kluczowy dostawca w Europie</a:t>
            </a: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567160"/>
              </p:ext>
            </p:extLst>
          </p:nvPr>
        </p:nvGraphicFramePr>
        <p:xfrm>
          <a:off x="539552" y="908720"/>
          <a:ext cx="828092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36730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3090</TotalTime>
  <Words>410</Words>
  <Application>Microsoft Office PowerPoint</Application>
  <PresentationFormat>Pokaz na ekranie (4:3)</PresentationFormat>
  <Paragraphs>133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Motyw pakietu Office</vt:lpstr>
      <vt:lpstr>Polska – kluczowy dostawca elementów złącznych w Europie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Olfor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Łangalis</dc:creator>
  <cp:lastModifiedBy>Krzysztof Imiołczyk</cp:lastModifiedBy>
  <cp:revision>214</cp:revision>
  <dcterms:created xsi:type="dcterms:W3CDTF">2012-05-23T20:04:43Z</dcterms:created>
  <dcterms:modified xsi:type="dcterms:W3CDTF">2024-09-30T12:20:03Z</dcterms:modified>
</cp:coreProperties>
</file>