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7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8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9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59" r:id="rId3"/>
    <p:sldId id="306" r:id="rId4"/>
    <p:sldId id="343" r:id="rId5"/>
    <p:sldId id="346" r:id="rId6"/>
    <p:sldId id="365" r:id="rId7"/>
    <p:sldId id="366" r:id="rId8"/>
    <p:sldId id="368" r:id="rId9"/>
    <p:sldId id="364" r:id="rId10"/>
    <p:sldId id="362" r:id="rId11"/>
    <p:sldId id="363" r:id="rId12"/>
    <p:sldId id="369" r:id="rId13"/>
    <p:sldId id="335" r:id="rId1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komp\interesy\wyjazdy\2510_krak&#243;w\231014_tabelk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komp\interesy\wyjazdy\2510_krak&#243;w\231014_tabelki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komp\interesy\wyjazdy\2510_krak&#243;w\231014_tabelki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komp\interesy\wyjazdy\2510_krak&#243;w\231014_tabelki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komp\interesy\wyjazdy\2510_krak&#243;w\231014_tabelki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komp\interesy\wyjazdy\2510_krak&#243;w\231014_tabelk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komp\interesy\wyjazdy\2510_krak&#243;w\231014_tabelki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komp\interesy\wyjazdy\2510_krak&#243;w\231014_tabelki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komp\interesy\wyjazdy\2510_krak&#243;w\231014_tabelki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b="1"/>
              <a:t>Udział przemysłu w tworzeniu PKB w UE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Arkusz1!$D$5:$D$13</c:f>
              <c:numCache>
                <c:formatCode>General</c:formatCode>
                <c:ptCount val="9"/>
                <c:pt idx="0">
                  <c:v>2000</c:v>
                </c:pt>
                <c:pt idx="1">
                  <c:v>2005</c:v>
                </c:pt>
                <c:pt idx="2">
                  <c:v>2010</c:v>
                </c:pt>
                <c:pt idx="3">
                  <c:v>2015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Arkusz1!$E$5:$E$13</c:f>
              <c:numCache>
                <c:formatCode>0.0%</c:formatCode>
                <c:ptCount val="9"/>
                <c:pt idx="0">
                  <c:v>0.248</c:v>
                </c:pt>
                <c:pt idx="1">
                  <c:v>0.20699999999999999</c:v>
                </c:pt>
                <c:pt idx="2">
                  <c:v>0.20100000000000001</c:v>
                </c:pt>
                <c:pt idx="3">
                  <c:v>0.19500000000000001</c:v>
                </c:pt>
                <c:pt idx="4">
                  <c:v>0.218</c:v>
                </c:pt>
                <c:pt idx="5">
                  <c:v>0.221</c:v>
                </c:pt>
                <c:pt idx="6">
                  <c:v>0.22</c:v>
                </c:pt>
                <c:pt idx="7">
                  <c:v>0.22</c:v>
                </c:pt>
                <c:pt idx="8">
                  <c:v>0.221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19751568"/>
        <c:axId val="419756272"/>
      </c:lineChart>
      <c:catAx>
        <c:axId val="419751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9756272"/>
        <c:crosses val="autoZero"/>
        <c:auto val="1"/>
        <c:lblAlgn val="ctr"/>
        <c:lblOffset val="100"/>
        <c:noMultiLvlLbl val="0"/>
      </c:catAx>
      <c:valAx>
        <c:axId val="419756272"/>
        <c:scaling>
          <c:orientation val="minMax"/>
          <c:min val="0.1800000000000000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9751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Produkcja elementów złącznych w Polsce [mln PLN]</a:t>
            </a:r>
          </a:p>
          <a:p>
            <a:pPr>
              <a:defRPr/>
            </a:pPr>
            <a:endParaRPr lang="pl-PL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2959755030621173"/>
          <c:y val="7.4548702245552642E-2"/>
          <c:w val="0.86722882904177312"/>
          <c:h val="0.8326195683872849"/>
        </c:manualLayout>
      </c:layout>
      <c:lineChart>
        <c:grouping val="standard"/>
        <c:varyColors val="0"/>
        <c:ser>
          <c:idx val="1"/>
          <c:order val="0"/>
          <c:spPr>
            <a:ln w="50800"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9"/>
              <c:layout>
                <c:manualLayout>
                  <c:x val="-9.9076393280788017E-2"/>
                  <c:y val="1.7837224789997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0"/>
              <c:layout>
                <c:manualLayout>
                  <c:x val="-1.6792609030643246E-3"/>
                  <c:y val="-1.78372247899971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1"/>
              <c:layout>
                <c:manualLayout>
                  <c:x val="0"/>
                  <c:y val="5.05388035716584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produkcja!$C$6:$X$6</c:f>
              <c:numCache>
                <c:formatCode>General</c:formatCode>
                <c:ptCount val="2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</c:numCache>
            </c:numRef>
          </c:cat>
          <c:val>
            <c:numRef>
              <c:f>produkcja!$C$7:$X$7</c:f>
              <c:numCache>
                <c:formatCode>General</c:formatCode>
                <c:ptCount val="22"/>
                <c:pt idx="0">
                  <c:v>595</c:v>
                </c:pt>
                <c:pt idx="1">
                  <c:v>792</c:v>
                </c:pt>
                <c:pt idx="2">
                  <c:v>890</c:v>
                </c:pt>
                <c:pt idx="3">
                  <c:v>859</c:v>
                </c:pt>
                <c:pt idx="4">
                  <c:v>910</c:v>
                </c:pt>
                <c:pt idx="5">
                  <c:v>946</c:v>
                </c:pt>
                <c:pt idx="6">
                  <c:v>795</c:v>
                </c:pt>
                <c:pt idx="7">
                  <c:v>1076</c:v>
                </c:pt>
                <c:pt idx="8">
                  <c:v>1521</c:v>
                </c:pt>
                <c:pt idx="9">
                  <c:v>1456</c:v>
                </c:pt>
                <c:pt idx="10">
                  <c:v>1355</c:v>
                </c:pt>
                <c:pt idx="11">
                  <c:v>1421</c:v>
                </c:pt>
                <c:pt idx="12">
                  <c:v>1370</c:v>
                </c:pt>
                <c:pt idx="13">
                  <c:v>1520</c:v>
                </c:pt>
                <c:pt idx="14">
                  <c:v>1621</c:v>
                </c:pt>
                <c:pt idx="15">
                  <c:v>1813</c:v>
                </c:pt>
                <c:pt idx="16">
                  <c:v>1984</c:v>
                </c:pt>
                <c:pt idx="17">
                  <c:v>2060</c:v>
                </c:pt>
                <c:pt idx="18">
                  <c:v>2815</c:v>
                </c:pt>
                <c:pt idx="19">
                  <c:v>3470</c:v>
                </c:pt>
                <c:pt idx="20">
                  <c:v>3307</c:v>
                </c:pt>
                <c:pt idx="21">
                  <c:v>3049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68253160"/>
        <c:axId val="369605880"/>
      </c:lineChart>
      <c:catAx>
        <c:axId val="368253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l-PL"/>
          </a:p>
        </c:txPr>
        <c:crossAx val="369605880"/>
        <c:crosses val="autoZero"/>
        <c:auto val="1"/>
        <c:lblAlgn val="ctr"/>
        <c:lblOffset val="100"/>
        <c:noMultiLvlLbl val="0"/>
      </c:catAx>
      <c:valAx>
        <c:axId val="369605880"/>
        <c:scaling>
          <c:orientation val="minMax"/>
          <c:max val="3500"/>
          <c:min val="5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682531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pl-PL" sz="1600"/>
              <a:t>Import elementów złącznych do Polski [mln PLN]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dLbls>
            <c:dLbl>
              <c:idx val="19"/>
              <c:layout>
                <c:manualLayout>
                  <c:x val="-0.10519877675840987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1"/>
              <c:layout>
                <c:manualLayout>
                  <c:x val="-2.9357798165137793E-2"/>
                  <c:y val="6.15046571271029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import!$D$7:$Y$7</c:f>
              <c:numCache>
                <c:formatCode>General</c:formatCode>
                <c:ptCount val="2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</c:numCache>
            </c:numRef>
          </c:cat>
          <c:val>
            <c:numRef>
              <c:f>import!$D$8:$Y$8</c:f>
              <c:numCache>
                <c:formatCode>General</c:formatCode>
                <c:ptCount val="22"/>
                <c:pt idx="0">
                  <c:v>893</c:v>
                </c:pt>
                <c:pt idx="1">
                  <c:v>1167</c:v>
                </c:pt>
                <c:pt idx="2">
                  <c:v>1163</c:v>
                </c:pt>
                <c:pt idx="3">
                  <c:v>1482</c:v>
                </c:pt>
                <c:pt idx="4">
                  <c:v>1647</c:v>
                </c:pt>
                <c:pt idx="5">
                  <c:v>1693</c:v>
                </c:pt>
                <c:pt idx="6">
                  <c:v>1581</c:v>
                </c:pt>
                <c:pt idx="7">
                  <c:v>1889</c:v>
                </c:pt>
                <c:pt idx="8">
                  <c:v>2298</c:v>
                </c:pt>
                <c:pt idx="9">
                  <c:v>2163</c:v>
                </c:pt>
                <c:pt idx="10">
                  <c:v>2189</c:v>
                </c:pt>
                <c:pt idx="11">
                  <c:v>2434</c:v>
                </c:pt>
                <c:pt idx="12">
                  <c:v>2588</c:v>
                </c:pt>
                <c:pt idx="13">
                  <c:v>2836</c:v>
                </c:pt>
                <c:pt idx="14" formatCode="0">
                  <c:v>2867.7417100000002</c:v>
                </c:pt>
                <c:pt idx="15">
                  <c:v>3486</c:v>
                </c:pt>
                <c:pt idx="16">
                  <c:v>3741</c:v>
                </c:pt>
                <c:pt idx="17">
                  <c:v>3631</c:v>
                </c:pt>
                <c:pt idx="18">
                  <c:v>4773</c:v>
                </c:pt>
                <c:pt idx="19">
                  <c:v>5837</c:v>
                </c:pt>
                <c:pt idx="20">
                  <c:v>5559</c:v>
                </c:pt>
                <c:pt idx="21" formatCode="0">
                  <c:v>5269.433399999999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69605488"/>
        <c:axId val="369608232"/>
      </c:lineChart>
      <c:catAx>
        <c:axId val="369605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l-PL"/>
          </a:p>
        </c:txPr>
        <c:crossAx val="369608232"/>
        <c:crosses val="autoZero"/>
        <c:auto val="1"/>
        <c:lblAlgn val="ctr"/>
        <c:lblOffset val="100"/>
        <c:noMultiLvlLbl val="0"/>
      </c:catAx>
      <c:valAx>
        <c:axId val="369608232"/>
        <c:scaling>
          <c:orientation val="minMax"/>
          <c:max val="5900"/>
          <c:min val="8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696054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pl-PL" sz="1600"/>
              <a:t>Eksport elementów złącznych</a:t>
            </a:r>
            <a:r>
              <a:rPr lang="pl-PL" sz="1600" baseline="0"/>
              <a:t> z Polski [mln PLN]</a:t>
            </a:r>
            <a:endParaRPr lang="pl-PL" sz="160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spPr>
            <a:ln w="50800">
              <a:solidFill>
                <a:schemeClr val="accent1"/>
              </a:solidFill>
            </a:ln>
          </c:spPr>
          <c:marker>
            <c:symbol val="none"/>
          </c:marker>
          <c:dLbls>
            <c:dLbl>
              <c:idx val="19"/>
              <c:layout>
                <c:manualLayout>
                  <c:x val="-9.5404322308671005E-2"/>
                  <c:y val="3.12347438566546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0"/>
              <c:layout>
                <c:manualLayout>
                  <c:x val="-4.8865628499563198E-2"/>
                  <c:y val="-2.73304008745728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1"/>
              <c:layout>
                <c:manualLayout>
                  <c:x val="-2.0942412214098514E-2"/>
                  <c:y val="6.6373830695391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eksport!$D$5:$Y$5</c:f>
              <c:numCache>
                <c:formatCode>General</c:formatCode>
                <c:ptCount val="2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</c:numCache>
            </c:numRef>
          </c:cat>
          <c:val>
            <c:numRef>
              <c:f>eksport!$D$6:$Y$6</c:f>
              <c:numCache>
                <c:formatCode>General</c:formatCode>
                <c:ptCount val="22"/>
                <c:pt idx="0">
                  <c:v>359</c:v>
                </c:pt>
                <c:pt idx="1">
                  <c:v>513</c:v>
                </c:pt>
                <c:pt idx="2">
                  <c:v>546</c:v>
                </c:pt>
                <c:pt idx="3">
                  <c:v>594</c:v>
                </c:pt>
                <c:pt idx="4">
                  <c:v>700</c:v>
                </c:pt>
                <c:pt idx="5">
                  <c:v>725</c:v>
                </c:pt>
                <c:pt idx="6">
                  <c:v>617</c:v>
                </c:pt>
                <c:pt idx="7">
                  <c:v>829</c:v>
                </c:pt>
                <c:pt idx="8">
                  <c:v>1073</c:v>
                </c:pt>
                <c:pt idx="9">
                  <c:v>1057</c:v>
                </c:pt>
                <c:pt idx="10">
                  <c:v>986</c:v>
                </c:pt>
                <c:pt idx="11">
                  <c:v>1159</c:v>
                </c:pt>
                <c:pt idx="12">
                  <c:v>1336</c:v>
                </c:pt>
                <c:pt idx="13">
                  <c:v>1409</c:v>
                </c:pt>
                <c:pt idx="14" formatCode="0">
                  <c:v>1529.8994</c:v>
                </c:pt>
                <c:pt idx="15">
                  <c:v>1823</c:v>
                </c:pt>
                <c:pt idx="16">
                  <c:v>2028</c:v>
                </c:pt>
                <c:pt idx="17">
                  <c:v>2005</c:v>
                </c:pt>
                <c:pt idx="18">
                  <c:v>2476</c:v>
                </c:pt>
                <c:pt idx="19">
                  <c:v>2931</c:v>
                </c:pt>
                <c:pt idx="20">
                  <c:v>3038</c:v>
                </c:pt>
                <c:pt idx="21">
                  <c:v>2879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69603528"/>
        <c:axId val="369606272"/>
      </c:lineChart>
      <c:catAx>
        <c:axId val="369603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369606272"/>
        <c:crosses val="autoZero"/>
        <c:auto val="1"/>
        <c:lblAlgn val="ctr"/>
        <c:lblOffset val="100"/>
        <c:noMultiLvlLbl val="0"/>
      </c:catAx>
      <c:valAx>
        <c:axId val="369606272"/>
        <c:scaling>
          <c:orientation val="minMax"/>
          <c:max val="3100"/>
          <c:min val="3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pl-PL"/>
          </a:p>
        </c:txPr>
        <c:crossAx val="369603528"/>
        <c:crosses val="autoZero"/>
        <c:crossBetween val="between"/>
      </c:valAx>
      <c:spPr>
        <a:noFill/>
      </c:spPr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pl-PL" sz="1600"/>
              <a:t>Eksport elementów złącznych</a:t>
            </a:r>
            <a:r>
              <a:rPr lang="pl-PL" sz="1600" baseline="0"/>
              <a:t> z Polski [mln PLN]</a:t>
            </a:r>
            <a:endParaRPr lang="pl-PL" sz="160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spPr>
            <a:ln w="50800">
              <a:solidFill>
                <a:schemeClr val="accent1"/>
              </a:solidFill>
            </a:ln>
          </c:spPr>
          <c:marker>
            <c:symbol val="none"/>
          </c:marker>
          <c:dLbls>
            <c:dLbl>
              <c:idx val="19"/>
              <c:layout>
                <c:manualLayout>
                  <c:x val="-9.5404322308671005E-2"/>
                  <c:y val="3.12347438566546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0"/>
              <c:layout>
                <c:manualLayout>
                  <c:x val="-4.8865628499563198E-2"/>
                  <c:y val="-2.73304008745728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1"/>
              <c:layout>
                <c:manualLayout>
                  <c:x val="-2.0942412214098514E-2"/>
                  <c:y val="6.6373830695391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eksport!$D$5:$Y$5</c:f>
              <c:numCache>
                <c:formatCode>General</c:formatCode>
                <c:ptCount val="2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</c:numCache>
            </c:numRef>
          </c:cat>
          <c:val>
            <c:numRef>
              <c:f>eksport!$D$6:$Y$6</c:f>
              <c:numCache>
                <c:formatCode>General</c:formatCode>
                <c:ptCount val="22"/>
                <c:pt idx="0">
                  <c:v>359</c:v>
                </c:pt>
                <c:pt idx="1">
                  <c:v>513</c:v>
                </c:pt>
                <c:pt idx="2">
                  <c:v>546</c:v>
                </c:pt>
                <c:pt idx="3">
                  <c:v>594</c:v>
                </c:pt>
                <c:pt idx="4">
                  <c:v>700</c:v>
                </c:pt>
                <c:pt idx="5">
                  <c:v>725</c:v>
                </c:pt>
                <c:pt idx="6">
                  <c:v>617</c:v>
                </c:pt>
                <c:pt idx="7">
                  <c:v>829</c:v>
                </c:pt>
                <c:pt idx="8">
                  <c:v>1073</c:v>
                </c:pt>
                <c:pt idx="9">
                  <c:v>1057</c:v>
                </c:pt>
                <c:pt idx="10">
                  <c:v>986</c:v>
                </c:pt>
                <c:pt idx="11">
                  <c:v>1159</c:v>
                </c:pt>
                <c:pt idx="12">
                  <c:v>1336</c:v>
                </c:pt>
                <c:pt idx="13">
                  <c:v>1409</c:v>
                </c:pt>
                <c:pt idx="14" formatCode="0">
                  <c:v>1529.8994</c:v>
                </c:pt>
                <c:pt idx="15">
                  <c:v>1823</c:v>
                </c:pt>
                <c:pt idx="16">
                  <c:v>2028</c:v>
                </c:pt>
                <c:pt idx="17">
                  <c:v>2005</c:v>
                </c:pt>
                <c:pt idx="18">
                  <c:v>2476</c:v>
                </c:pt>
                <c:pt idx="19">
                  <c:v>2931</c:v>
                </c:pt>
                <c:pt idx="20">
                  <c:v>3038</c:v>
                </c:pt>
                <c:pt idx="21">
                  <c:v>2879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11478400"/>
        <c:axId val="411468600"/>
      </c:lineChart>
      <c:catAx>
        <c:axId val="411478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411468600"/>
        <c:crosses val="autoZero"/>
        <c:auto val="1"/>
        <c:lblAlgn val="ctr"/>
        <c:lblOffset val="100"/>
        <c:noMultiLvlLbl val="0"/>
      </c:catAx>
      <c:valAx>
        <c:axId val="411468600"/>
        <c:scaling>
          <c:orientation val="minMax"/>
          <c:max val="3100"/>
          <c:min val="3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pl-PL"/>
          </a:p>
        </c:txPr>
        <c:crossAx val="411478400"/>
        <c:crosses val="autoZero"/>
        <c:crossBetween val="between"/>
      </c:valAx>
      <c:spPr>
        <a:noFill/>
      </c:spPr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b="1"/>
              <a:t>Udział</a:t>
            </a:r>
            <a:r>
              <a:rPr lang="pl-PL" sz="1800" b="1" baseline="0"/>
              <a:t> przemysłu w tworzeniu PKB w Polsce</a:t>
            </a:r>
            <a:endParaRPr lang="pl-PL" sz="1800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Arkusz1!$D$5:$D$13</c:f>
              <c:numCache>
                <c:formatCode>General</c:formatCode>
                <c:ptCount val="9"/>
                <c:pt idx="0">
                  <c:v>2000</c:v>
                </c:pt>
                <c:pt idx="1">
                  <c:v>2005</c:v>
                </c:pt>
                <c:pt idx="2">
                  <c:v>2010</c:v>
                </c:pt>
                <c:pt idx="3">
                  <c:v>2015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Arkusz1!$F$5:$F$13</c:f>
              <c:numCache>
                <c:formatCode>0.0%</c:formatCode>
                <c:ptCount val="9"/>
                <c:pt idx="0">
                  <c:v>0.29799999999999999</c:v>
                </c:pt>
                <c:pt idx="1">
                  <c:v>0.29399999999999998</c:v>
                </c:pt>
                <c:pt idx="2">
                  <c:v>0.28599999999999998</c:v>
                </c:pt>
                <c:pt idx="3">
                  <c:v>0.28199999999999997</c:v>
                </c:pt>
                <c:pt idx="4">
                  <c:v>0.26100000000000001</c:v>
                </c:pt>
                <c:pt idx="5">
                  <c:v>0.25800000000000001</c:v>
                </c:pt>
                <c:pt idx="6">
                  <c:v>0.255</c:v>
                </c:pt>
                <c:pt idx="7">
                  <c:v>0.252</c:v>
                </c:pt>
                <c:pt idx="8">
                  <c:v>0.25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20405776"/>
        <c:axId val="420407344"/>
      </c:lineChart>
      <c:catAx>
        <c:axId val="420405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20407344"/>
        <c:crosses val="autoZero"/>
        <c:auto val="1"/>
        <c:lblAlgn val="ctr"/>
        <c:lblOffset val="100"/>
        <c:noMultiLvlLbl val="0"/>
      </c:catAx>
      <c:valAx>
        <c:axId val="420407344"/>
        <c:scaling>
          <c:orientation val="minMax"/>
          <c:min val="0.2400000000000000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20405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000" b="1" dirty="0"/>
              <a:t>Przychody 10 największych</a:t>
            </a:r>
            <a:r>
              <a:rPr lang="pl-PL" sz="2000" b="1" baseline="0" dirty="0"/>
              <a:t> firm z elementów złącznych w Polsce [mln </a:t>
            </a:r>
            <a:r>
              <a:rPr lang="pl-PL" sz="2000" b="1" baseline="0" dirty="0" err="1"/>
              <a:t>pln</a:t>
            </a:r>
            <a:r>
              <a:rPr lang="pl-PL" sz="2000" b="1" baseline="0" dirty="0"/>
              <a:t>]</a:t>
            </a:r>
            <a:endParaRPr lang="pl-PL" sz="20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przychody!$P$11:$P$13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przychody!$Q$11:$Q$13</c:f>
              <c:numCache>
                <c:formatCode>0.0</c:formatCode>
                <c:ptCount val="3"/>
                <c:pt idx="0">
                  <c:v>4626.9600000000009</c:v>
                </c:pt>
                <c:pt idx="1">
                  <c:v>4528.7</c:v>
                </c:pt>
                <c:pt idx="2">
                  <c:v>4266.4000000000005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19765288"/>
        <c:axId val="419752744"/>
      </c:lineChart>
      <c:catAx>
        <c:axId val="419765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9752744"/>
        <c:crosses val="autoZero"/>
        <c:auto val="1"/>
        <c:lblAlgn val="ctr"/>
        <c:lblOffset val="100"/>
        <c:noMultiLvlLbl val="0"/>
      </c:catAx>
      <c:valAx>
        <c:axId val="419752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9765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000" b="1"/>
              <a:t>Zyski brutto 10 największych firm z branży</a:t>
            </a:r>
            <a:r>
              <a:rPr lang="pl-PL" sz="2000" b="1" baseline="0"/>
              <a:t> elementów złącznych w Polsce [mln pln]</a:t>
            </a:r>
            <a:endParaRPr lang="pl-PL" sz="2000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przychody!$P$11:$P$13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przychody!$R$11:$R$13</c:f>
              <c:numCache>
                <c:formatCode>0.0</c:formatCode>
                <c:ptCount val="3"/>
                <c:pt idx="0">
                  <c:v>589.39999999999986</c:v>
                </c:pt>
                <c:pt idx="1">
                  <c:v>341</c:v>
                </c:pt>
                <c:pt idx="2">
                  <c:v>294.2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17908440"/>
        <c:axId val="417903736"/>
      </c:lineChart>
      <c:catAx>
        <c:axId val="417908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7903736"/>
        <c:crosses val="autoZero"/>
        <c:auto val="1"/>
        <c:lblAlgn val="ctr"/>
        <c:lblOffset val="100"/>
        <c:noMultiLvlLbl val="0"/>
      </c:catAx>
      <c:valAx>
        <c:axId val="417903736"/>
        <c:scaling>
          <c:orientation val="minMax"/>
          <c:max val="600"/>
          <c:min val="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7908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b="1" dirty="0"/>
              <a:t>Rentowność wyniku brutto (zysk</a:t>
            </a:r>
            <a:r>
              <a:rPr lang="pl-PL" sz="1800" b="1" baseline="0" dirty="0"/>
              <a:t> brutto/przychody ze sprzedaży) dla 10 największych firm z branży elementów złącznych w Polsce [%]</a:t>
            </a:r>
            <a:endParaRPr lang="pl-PL" sz="1800" b="1" dirty="0"/>
          </a:p>
        </c:rich>
      </c:tx>
      <c:layout>
        <c:manualLayout>
          <c:xMode val="edge"/>
          <c:yMode val="edge"/>
          <c:x val="0.10451942537785656"/>
          <c:y val="2.77776943702951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przychody!$P$11:$P$13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przychody!$S$11:$S$13</c:f>
              <c:numCache>
                <c:formatCode>0.0%</c:formatCode>
                <c:ptCount val="3"/>
                <c:pt idx="0">
                  <c:v>0.12738385462593144</c:v>
                </c:pt>
                <c:pt idx="1">
                  <c:v>7.529754675734758E-2</c:v>
                </c:pt>
                <c:pt idx="2">
                  <c:v>6.8957434839677464E-2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19764896"/>
        <c:axId val="419764504"/>
      </c:lineChart>
      <c:catAx>
        <c:axId val="419764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9764504"/>
        <c:crosses val="autoZero"/>
        <c:auto val="1"/>
        <c:lblAlgn val="ctr"/>
        <c:lblOffset val="100"/>
        <c:noMultiLvlLbl val="0"/>
      </c:catAx>
      <c:valAx>
        <c:axId val="419764504"/>
        <c:scaling>
          <c:orientation val="minMax"/>
          <c:min val="4.0000000000000008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9764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E98A0-069E-4BA9-B7F2-BC2558FEB376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6BD9CB-DADC-4313-ABC4-C45677223D8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827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76857-0C78-4F75-80BE-14C0DF27E299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9F62-BBE0-42FB-8836-2129B26925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9785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76857-0C78-4F75-80BE-14C0DF27E299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9F62-BBE0-42FB-8836-2129B26925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2090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76857-0C78-4F75-80BE-14C0DF27E299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9F62-BBE0-42FB-8836-2129B26925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306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76857-0C78-4F75-80BE-14C0DF27E299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9F62-BBE0-42FB-8836-2129B26925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87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76857-0C78-4F75-80BE-14C0DF27E299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9F62-BBE0-42FB-8836-2129B26925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2934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76857-0C78-4F75-80BE-14C0DF27E299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9F62-BBE0-42FB-8836-2129B26925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5526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76857-0C78-4F75-80BE-14C0DF27E299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9F62-BBE0-42FB-8836-2129B26925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9838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76857-0C78-4F75-80BE-14C0DF27E299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9F62-BBE0-42FB-8836-2129B26925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2699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76857-0C78-4F75-80BE-14C0DF27E299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9F62-BBE0-42FB-8836-2129B26925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7044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76857-0C78-4F75-80BE-14C0DF27E299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9F62-BBE0-42FB-8836-2129B26925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4532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76857-0C78-4F75-80BE-14C0DF27E299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9F62-BBE0-42FB-8836-2129B26925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9317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76857-0C78-4F75-80BE-14C0DF27E299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E9F62-BBE0-42FB-8836-2129B26925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975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1268760"/>
            <a:ext cx="9144000" cy="3600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25976" y="220486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l-PL" sz="4000" b="1" dirty="0" smtClean="0">
                <a:solidFill>
                  <a:schemeClr val="bg1"/>
                </a:solidFill>
              </a:rPr>
              <a:t>Szanse na rozwój polskiego rynku elementów złącznych w dobie przemysłowego spowolnienia w Europie</a:t>
            </a:r>
            <a:endParaRPr lang="pl-PL" sz="4000" b="1" dirty="0">
              <a:solidFill>
                <a:schemeClr val="bg1"/>
              </a:solidFill>
            </a:endParaRP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457200" y="4941168"/>
            <a:ext cx="8229600" cy="11521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600" i="1" dirty="0" smtClean="0"/>
              <a:t>Marek Łangalis</a:t>
            </a:r>
          </a:p>
          <a:p>
            <a:r>
              <a:rPr lang="pl-PL" sz="2600" i="1" dirty="0" smtClean="0"/>
              <a:t>Rynek elementów złącznych – wyzwania i szanse– Kraków 15 X 2025</a:t>
            </a:r>
            <a:endParaRPr lang="pl-PL" sz="2600" i="1" dirty="0"/>
          </a:p>
        </p:txBody>
      </p:sp>
    </p:spTree>
    <p:extLst>
      <p:ext uri="{BB962C8B-B14F-4D97-AF65-F5344CB8AC3E}">
        <p14:creationId xmlns:p14="http://schemas.microsoft.com/office/powerpoint/2010/main" val="102285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251520" y="116632"/>
            <a:ext cx="8229600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pl-PL" sz="1400" dirty="0" smtClean="0">
                <a:solidFill>
                  <a:schemeClr val="bg1"/>
                </a:solidFill>
              </a:rPr>
              <a:t>Szanse na rozwój – spowolnienie przemysłu</a:t>
            </a:r>
            <a:endParaRPr lang="pl-PL" sz="1400" dirty="0">
              <a:solidFill>
                <a:schemeClr val="bg1"/>
              </a:solidFill>
            </a:endParaRPr>
          </a:p>
        </p:txBody>
      </p:sp>
      <p:graphicFrame>
        <p:nvGraphicFramePr>
          <p:cNvPr id="8" name="Wykres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6004283"/>
              </p:ext>
            </p:extLst>
          </p:nvPr>
        </p:nvGraphicFramePr>
        <p:xfrm>
          <a:off x="683568" y="1124744"/>
          <a:ext cx="792088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687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251520" y="116632"/>
            <a:ext cx="8229600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pl-PL" sz="1400" dirty="0" smtClean="0">
                <a:solidFill>
                  <a:schemeClr val="bg1"/>
                </a:solidFill>
              </a:rPr>
              <a:t>Szanse na rozwój – spowolnienie przemysłu</a:t>
            </a:r>
            <a:endParaRPr lang="pl-PL" sz="1400" dirty="0">
              <a:solidFill>
                <a:schemeClr val="bg1"/>
              </a:solidFill>
            </a:endParaRPr>
          </a:p>
        </p:txBody>
      </p:sp>
      <p:graphicFrame>
        <p:nvGraphicFramePr>
          <p:cNvPr id="5" name="Wykres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1158113"/>
              </p:ext>
            </p:extLst>
          </p:nvPr>
        </p:nvGraphicFramePr>
        <p:xfrm>
          <a:off x="395536" y="1052736"/>
          <a:ext cx="828092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9732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5256584"/>
          </a:xfrm>
        </p:spPr>
        <p:txBody>
          <a:bodyPr anchor="ctr">
            <a:normAutofit fontScale="85000" lnSpcReduction="10000"/>
          </a:bodyPr>
          <a:lstStyle/>
          <a:p>
            <a:pPr marL="0" indent="0">
              <a:buNone/>
            </a:pPr>
            <a:r>
              <a:rPr lang="pl-PL" sz="2600" b="1" dirty="0"/>
              <a:t> </a:t>
            </a:r>
            <a:r>
              <a:rPr lang="pl-PL" sz="2600" b="1" dirty="0" smtClean="0"/>
              <a:t>Jak branża elementów złącznych może znaleźć swoją szansę na rozwój:</a:t>
            </a:r>
            <a:r>
              <a:rPr lang="pl-PL" sz="2600" b="1" dirty="0" smtClean="0"/>
              <a:t/>
            </a:r>
            <a:br>
              <a:rPr lang="pl-PL" sz="2600" b="1" dirty="0" smtClean="0"/>
            </a:br>
            <a:r>
              <a:rPr lang="pl-PL" sz="2600" b="1" dirty="0" smtClean="0"/>
              <a:t/>
            </a:r>
            <a:br>
              <a:rPr lang="pl-PL" sz="2600" b="1" dirty="0" smtClean="0"/>
            </a:br>
            <a:r>
              <a:rPr lang="pl-PL" sz="2600" b="1" dirty="0" smtClean="0"/>
              <a:t>- </a:t>
            </a:r>
            <a:r>
              <a:rPr lang="pl-PL" sz="2600" b="1" dirty="0" smtClean="0"/>
              <a:t>Nowe rynki zbytu – zwiększenie eksportu o ponad 1 mld PLN w 3 lata</a:t>
            </a:r>
            <a:r>
              <a:rPr lang="pl-PL" sz="2600" b="1" dirty="0" smtClean="0"/>
              <a:t>,</a:t>
            </a:r>
            <a:endParaRPr lang="pl-PL" sz="2600" b="1" dirty="0" smtClean="0"/>
          </a:p>
          <a:p>
            <a:pPr marL="0" indent="0">
              <a:buNone/>
            </a:pPr>
            <a:r>
              <a:rPr lang="pl-PL" sz="2600" b="1" dirty="0" smtClean="0"/>
              <a:t/>
            </a:r>
            <a:br>
              <a:rPr lang="pl-PL" sz="2600" b="1" dirty="0" smtClean="0"/>
            </a:br>
            <a:r>
              <a:rPr lang="pl-PL" sz="2600" b="1" dirty="0" smtClean="0"/>
              <a:t>- </a:t>
            </a:r>
            <a:r>
              <a:rPr lang="pl-PL" sz="2600" b="1" dirty="0" smtClean="0"/>
              <a:t>Przyciągnięcie młodych talentów do branży – otworzenie na nowe pomysły,</a:t>
            </a:r>
            <a:endParaRPr lang="pl-PL" sz="2600" b="1" dirty="0" smtClean="0"/>
          </a:p>
          <a:p>
            <a:pPr marL="0" indent="0">
              <a:buNone/>
            </a:pPr>
            <a:r>
              <a:rPr lang="pl-PL" sz="2600" b="1" dirty="0" smtClean="0"/>
              <a:t/>
            </a:r>
            <a:br>
              <a:rPr lang="pl-PL" sz="2600" b="1" dirty="0" smtClean="0"/>
            </a:br>
            <a:r>
              <a:rPr lang="pl-PL" sz="2600" b="1" dirty="0" smtClean="0"/>
              <a:t>- </a:t>
            </a:r>
            <a:r>
              <a:rPr lang="pl-PL" sz="2600" b="1" dirty="0" smtClean="0"/>
              <a:t>Lepszy lobbing – Polska jako jedyna nie zbudowała jeszcze rejestru podmiotów uprawnionych do zgłaszania ceł węglowych CBAM,</a:t>
            </a:r>
            <a:endParaRPr lang="pl-PL" sz="2600" b="1" dirty="0" smtClean="0"/>
          </a:p>
          <a:p>
            <a:pPr marL="0" indent="0">
              <a:buNone/>
            </a:pPr>
            <a:r>
              <a:rPr lang="pl-PL" sz="2600" b="1" dirty="0" smtClean="0"/>
              <a:t/>
            </a:r>
            <a:br>
              <a:rPr lang="pl-PL" sz="2600" b="1" dirty="0" smtClean="0"/>
            </a:br>
            <a:r>
              <a:rPr lang="pl-PL" sz="2600" b="1" dirty="0" smtClean="0"/>
              <a:t>- </a:t>
            </a:r>
            <a:r>
              <a:rPr lang="pl-PL" sz="2600" b="1" dirty="0" smtClean="0"/>
              <a:t>Większa koncentracja na rynku – fuzje i przejęcia wyspecjalizowanych podmiotów (nawet o 5pp wyższe marże dzięki efektowi skali).</a:t>
            </a:r>
            <a:endParaRPr lang="pl-PL" sz="2600" b="1" dirty="0" smtClean="0"/>
          </a:p>
          <a:p>
            <a:pPr marL="0" indent="0">
              <a:buNone/>
            </a:pPr>
            <a:r>
              <a:rPr lang="pl-PL" sz="2600" b="1" dirty="0" smtClean="0"/>
              <a:t/>
            </a:r>
            <a:br>
              <a:rPr lang="pl-PL" sz="2600" b="1" dirty="0" smtClean="0"/>
            </a:br>
            <a:endParaRPr lang="pl-PL" sz="2600" b="1" dirty="0" smtClean="0"/>
          </a:p>
        </p:txBody>
      </p:sp>
      <p:sp>
        <p:nvSpPr>
          <p:cNvPr id="9" name="Prostokąt 8"/>
          <p:cNvSpPr/>
          <p:nvPr/>
        </p:nvSpPr>
        <p:spPr>
          <a:xfrm>
            <a:off x="0" y="-27384"/>
            <a:ext cx="9144000" cy="5486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251520" y="116632"/>
            <a:ext cx="8229600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pl-PL" sz="1400" dirty="0" smtClean="0">
                <a:solidFill>
                  <a:schemeClr val="bg1"/>
                </a:solidFill>
              </a:rPr>
              <a:t>Szanse na rozwój – spowolnienie przemysłu</a:t>
            </a:r>
            <a:endParaRPr lang="pl-PL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661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616" y="764704"/>
            <a:ext cx="8435280" cy="1179512"/>
          </a:xfrm>
        </p:spPr>
        <p:txBody>
          <a:bodyPr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pl-PL" sz="2600" b="1" dirty="0" smtClean="0"/>
              <a:t>     </a:t>
            </a:r>
            <a:r>
              <a:rPr lang="pl-PL" sz="2600" b="1" dirty="0" smtClean="0"/>
              <a:t>A </a:t>
            </a:r>
            <a:r>
              <a:rPr lang="pl-PL" sz="2600" b="1" dirty="0" smtClean="0"/>
              <a:t>TAK W OGÓLE TO PRODUKCJA SPRZEDANA PRZEMYSŁU W POLSCE WZROSŁA TRZYKROTNIE (O 200%) OD 2000 r.</a:t>
            </a:r>
          </a:p>
          <a:p>
            <a:pPr marL="0" indent="0" algn="ctr">
              <a:buNone/>
            </a:pPr>
            <a:r>
              <a:rPr lang="pl-PL" sz="2600" b="1" dirty="0" smtClean="0">
                <a:solidFill>
                  <a:schemeClr val="tx2">
                    <a:lumMod val="50000"/>
                  </a:schemeClr>
                </a:solidFill>
              </a:rPr>
              <a:t>Dziękuję </a:t>
            </a:r>
            <a:r>
              <a:rPr lang="pl-PL" sz="2600" b="1" dirty="0" smtClean="0">
                <a:solidFill>
                  <a:schemeClr val="tx2">
                    <a:lumMod val="50000"/>
                  </a:schemeClr>
                </a:solidFill>
              </a:rPr>
              <a:t>za uwagę</a:t>
            </a:r>
            <a:endParaRPr lang="pl-PL" sz="2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0" y="-27384"/>
            <a:ext cx="9144000" cy="5486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251520" y="116632"/>
            <a:ext cx="8229600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1400" dirty="0" smtClean="0">
                <a:solidFill>
                  <a:schemeClr val="bg1"/>
                </a:solidFill>
              </a:rPr>
              <a:t>Szanse na rozwój – spowolnienie przemysłu</a:t>
            </a:r>
            <a:endParaRPr lang="pl-PL" sz="1400" dirty="0">
              <a:solidFill>
                <a:schemeClr val="bg1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988840"/>
            <a:ext cx="7499724" cy="3451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65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251520" y="116632"/>
            <a:ext cx="8229600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pl-PL" sz="1400" dirty="0" smtClean="0">
                <a:solidFill>
                  <a:schemeClr val="bg1"/>
                </a:solidFill>
              </a:rPr>
              <a:t>Szanse na rozwój – spowolnienie przemysłu</a:t>
            </a:r>
            <a:endParaRPr lang="pl-PL" sz="1400" dirty="0">
              <a:solidFill>
                <a:schemeClr val="bg1"/>
              </a:solidFill>
            </a:endParaRPr>
          </a:p>
        </p:txBody>
      </p:sp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8046626"/>
              </p:ext>
            </p:extLst>
          </p:nvPr>
        </p:nvGraphicFramePr>
        <p:xfrm>
          <a:off x="683568" y="1124744"/>
          <a:ext cx="7992888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3712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525658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sz="2600" b="1" dirty="0"/>
              <a:t> </a:t>
            </a:r>
            <a:endParaRPr lang="pl-PL" sz="2600" b="1" dirty="0" smtClean="0"/>
          </a:p>
        </p:txBody>
      </p:sp>
      <p:sp>
        <p:nvSpPr>
          <p:cNvPr id="9" name="Prostokąt 8"/>
          <p:cNvSpPr/>
          <p:nvPr/>
        </p:nvSpPr>
        <p:spPr>
          <a:xfrm>
            <a:off x="0" y="-27384"/>
            <a:ext cx="9144000" cy="5486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 smtClean="0"/>
              <a:t>Szanse na rozwój – spowolnienie przemysłu</a:t>
            </a:r>
            <a:endParaRPr lang="pl-PL" dirty="0"/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251520" y="116632"/>
            <a:ext cx="8229600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pl-PL" sz="1400" dirty="0">
              <a:solidFill>
                <a:schemeClr val="bg1"/>
              </a:solidFill>
            </a:endParaRPr>
          </a:p>
        </p:txBody>
      </p:sp>
      <p:graphicFrame>
        <p:nvGraphicFramePr>
          <p:cNvPr id="6" name="Wykre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4710683"/>
              </p:ext>
            </p:extLst>
          </p:nvPr>
        </p:nvGraphicFramePr>
        <p:xfrm>
          <a:off x="251520" y="836712"/>
          <a:ext cx="8640960" cy="5616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30649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251520" y="116632"/>
            <a:ext cx="8229600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pl-PL" sz="1400" dirty="0" smtClean="0">
                <a:solidFill>
                  <a:schemeClr val="bg1"/>
                </a:solidFill>
              </a:rPr>
              <a:t>Szanse na rozwój – spowolnienie przemysłu</a:t>
            </a:r>
            <a:endParaRPr lang="pl-PL" sz="1400" dirty="0">
              <a:solidFill>
                <a:schemeClr val="bg1"/>
              </a:solidFill>
            </a:endParaRPr>
          </a:p>
        </p:txBody>
      </p:sp>
      <p:graphicFrame>
        <p:nvGraphicFramePr>
          <p:cNvPr id="5" name="Wykres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4810094"/>
              </p:ext>
            </p:extLst>
          </p:nvPr>
        </p:nvGraphicFramePr>
        <p:xfrm>
          <a:off x="539552" y="1052736"/>
          <a:ext cx="8064895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198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251520" y="116632"/>
            <a:ext cx="8229600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pl-PL" sz="1400" dirty="0" smtClean="0">
                <a:solidFill>
                  <a:schemeClr val="bg1"/>
                </a:solidFill>
              </a:rPr>
              <a:t>Szanse na rozwój – spowolnienie przemysłu</a:t>
            </a:r>
            <a:endParaRPr lang="pl-PL" sz="1400" dirty="0">
              <a:solidFill>
                <a:schemeClr val="bg1"/>
              </a:solidFill>
            </a:endParaRPr>
          </a:p>
        </p:txBody>
      </p:sp>
      <p:graphicFrame>
        <p:nvGraphicFramePr>
          <p:cNvPr id="5" name="Wykres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3221401"/>
              </p:ext>
            </p:extLst>
          </p:nvPr>
        </p:nvGraphicFramePr>
        <p:xfrm>
          <a:off x="611560" y="1052736"/>
          <a:ext cx="806489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8680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251520" y="116632"/>
            <a:ext cx="8229600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pl-PL" sz="1400" dirty="0" smtClean="0">
                <a:solidFill>
                  <a:schemeClr val="bg1"/>
                </a:solidFill>
              </a:rPr>
              <a:t>Szanse na rozwój – spowolnienie przemysłu</a:t>
            </a:r>
            <a:endParaRPr lang="pl-PL" sz="1400" dirty="0">
              <a:solidFill>
                <a:schemeClr val="bg1"/>
              </a:solidFill>
            </a:endParaRPr>
          </a:p>
        </p:txBody>
      </p:sp>
      <p:graphicFrame>
        <p:nvGraphicFramePr>
          <p:cNvPr id="5" name="Wykres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3221401"/>
              </p:ext>
            </p:extLst>
          </p:nvPr>
        </p:nvGraphicFramePr>
        <p:xfrm>
          <a:off x="611560" y="1052736"/>
          <a:ext cx="806489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4888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251520" y="116632"/>
            <a:ext cx="8229600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pl-PL" sz="1400" dirty="0" smtClean="0">
                <a:solidFill>
                  <a:schemeClr val="bg1"/>
                </a:solidFill>
              </a:rPr>
              <a:t>Szanse na rozwój – spowolnienie przemysłu</a:t>
            </a:r>
            <a:endParaRPr lang="pl-PL" sz="1400" dirty="0">
              <a:solidFill>
                <a:schemeClr val="bg1"/>
              </a:solidFill>
            </a:endParaRPr>
          </a:p>
        </p:txBody>
      </p:sp>
      <p:graphicFrame>
        <p:nvGraphicFramePr>
          <p:cNvPr id="6" name="Wykre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2578440"/>
              </p:ext>
            </p:extLst>
          </p:nvPr>
        </p:nvGraphicFramePr>
        <p:xfrm>
          <a:off x="611560" y="980728"/>
          <a:ext cx="8208912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657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5256584"/>
          </a:xfrm>
        </p:spPr>
        <p:txBody>
          <a:bodyPr anchor="ctr">
            <a:normAutofit fontScale="70000" lnSpcReduction="20000"/>
          </a:bodyPr>
          <a:lstStyle/>
          <a:p>
            <a:pPr marL="0" indent="0">
              <a:buNone/>
            </a:pPr>
            <a:r>
              <a:rPr lang="pl-PL" sz="2600" b="1" dirty="0"/>
              <a:t> </a:t>
            </a:r>
            <a:r>
              <a:rPr lang="pl-PL" sz="2600" b="1" dirty="0" smtClean="0"/>
              <a:t>Powody, dla których udział przemysłu w tworzeniu PKB w Polsce spadł w ostatnim ćwierćwieczu o 5pp:</a:t>
            </a:r>
            <a:r>
              <a:rPr lang="pl-PL" sz="2600" b="1" dirty="0" smtClean="0"/>
              <a:t/>
            </a:r>
            <a:br>
              <a:rPr lang="pl-PL" sz="2600" b="1" dirty="0" smtClean="0"/>
            </a:br>
            <a:r>
              <a:rPr lang="pl-PL" sz="2600" b="1" dirty="0" smtClean="0"/>
              <a:t/>
            </a:r>
            <a:br>
              <a:rPr lang="pl-PL" sz="2600" b="1" dirty="0" smtClean="0"/>
            </a:br>
            <a:r>
              <a:rPr lang="pl-PL" sz="2600" b="1" dirty="0" smtClean="0"/>
              <a:t>- </a:t>
            </a:r>
            <a:r>
              <a:rPr lang="pl-PL" sz="2600" b="1" dirty="0" smtClean="0"/>
              <a:t>Sektor usług (głównie IT, finanse, handel oraz transport) – rozwijały się bardzo dynamicznie,</a:t>
            </a:r>
            <a:endParaRPr lang="pl-PL" sz="2600" b="1" dirty="0" smtClean="0"/>
          </a:p>
          <a:p>
            <a:pPr marL="0" indent="0">
              <a:buNone/>
            </a:pPr>
            <a:r>
              <a:rPr lang="pl-PL" sz="2600" b="1" dirty="0" smtClean="0"/>
              <a:t/>
            </a:r>
            <a:br>
              <a:rPr lang="pl-PL" sz="2600" b="1" dirty="0" smtClean="0"/>
            </a:br>
            <a:r>
              <a:rPr lang="pl-PL" sz="2600" b="1" dirty="0" smtClean="0"/>
              <a:t>- </a:t>
            </a:r>
            <a:r>
              <a:rPr lang="pl-PL" sz="2600" b="1" dirty="0" smtClean="0"/>
              <a:t>Przenoszenie produkcji przez globalne koncerny do innych państw (głównie Chiny, ale także Indie), </a:t>
            </a:r>
            <a:endParaRPr lang="pl-PL" sz="2600" b="1" dirty="0" smtClean="0"/>
          </a:p>
          <a:p>
            <a:pPr marL="0" indent="0">
              <a:buNone/>
            </a:pPr>
            <a:r>
              <a:rPr lang="pl-PL" sz="2600" b="1" dirty="0" smtClean="0"/>
              <a:t/>
            </a:r>
            <a:br>
              <a:rPr lang="pl-PL" sz="2600" b="1" dirty="0" smtClean="0"/>
            </a:br>
            <a:r>
              <a:rPr lang="pl-PL" sz="2600" b="1" dirty="0" smtClean="0"/>
              <a:t>- </a:t>
            </a:r>
            <a:r>
              <a:rPr lang="pl-PL" sz="2600" b="1" dirty="0" smtClean="0"/>
              <a:t>W ostatnich latach zwiększone wydatki na politykę społeczną powodujące wzrost konsumpcji,</a:t>
            </a:r>
            <a:endParaRPr lang="pl-PL" sz="2600" b="1" dirty="0" smtClean="0"/>
          </a:p>
          <a:p>
            <a:pPr marL="0" indent="0">
              <a:buNone/>
            </a:pPr>
            <a:r>
              <a:rPr lang="pl-PL" sz="2600" b="1" dirty="0" smtClean="0"/>
              <a:t/>
            </a:r>
            <a:br>
              <a:rPr lang="pl-PL" sz="2600" b="1" dirty="0" smtClean="0"/>
            </a:br>
            <a:r>
              <a:rPr lang="pl-PL" sz="2600" b="1" dirty="0" smtClean="0"/>
              <a:t>- </a:t>
            </a:r>
            <a:r>
              <a:rPr lang="pl-PL" sz="2600" b="1" dirty="0" smtClean="0"/>
              <a:t>Młodzi ludzie postrzegają pracę w przemyśle jako mniej prestiżową (średnie płace w przemyśle w 2024 r. to 6500 zł brutto, a w IT – ok. 12 tys. zł brutto) – udział młodych (do 29 lat) w przemyśle – 15%, a w usługach – 25%</a:t>
            </a:r>
            <a:r>
              <a:rPr lang="pl-PL" sz="2600" b="1" dirty="0" smtClean="0"/>
              <a:t>,</a:t>
            </a:r>
            <a:endParaRPr lang="pl-PL" sz="2600" b="1" dirty="0" smtClean="0"/>
          </a:p>
          <a:p>
            <a:pPr marL="0" indent="0">
              <a:buNone/>
            </a:pPr>
            <a:r>
              <a:rPr lang="pl-PL" sz="2600" b="1" dirty="0" smtClean="0"/>
              <a:t/>
            </a:r>
            <a:br>
              <a:rPr lang="pl-PL" sz="2600" b="1" dirty="0" smtClean="0"/>
            </a:br>
            <a:r>
              <a:rPr lang="pl-PL" sz="2600" b="1" dirty="0" smtClean="0"/>
              <a:t>- </a:t>
            </a:r>
            <a:r>
              <a:rPr lang="pl-PL" sz="2600" b="1" dirty="0" smtClean="0"/>
              <a:t>niska innowacyjność i narażenie na wzrost kosztów (np. energii o ok. 40% w pięć lat),</a:t>
            </a:r>
          </a:p>
          <a:p>
            <a:pPr marL="0" indent="0">
              <a:buNone/>
            </a:pPr>
            <a:endParaRPr lang="pl-PL" sz="2600" b="1" dirty="0"/>
          </a:p>
          <a:p>
            <a:pPr marL="0" indent="0">
              <a:buNone/>
            </a:pPr>
            <a:r>
              <a:rPr lang="pl-PL" sz="2600" b="1" dirty="0" smtClean="0"/>
              <a:t>- Uzależnienie od niemieckiej gospodarki (28% całego eksportu idzie do Niemiec), w której czwarty rok z rzędu spadnie PKB</a:t>
            </a:r>
            <a:endParaRPr lang="pl-PL" sz="2600" b="1" dirty="0" smtClean="0"/>
          </a:p>
        </p:txBody>
      </p:sp>
      <p:sp>
        <p:nvSpPr>
          <p:cNvPr id="9" name="Prostokąt 8"/>
          <p:cNvSpPr/>
          <p:nvPr/>
        </p:nvSpPr>
        <p:spPr>
          <a:xfrm>
            <a:off x="0" y="-27384"/>
            <a:ext cx="9144000" cy="5486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251520" y="116632"/>
            <a:ext cx="8229600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pl-PL" sz="1400" dirty="0" smtClean="0">
                <a:solidFill>
                  <a:schemeClr val="bg1"/>
                </a:solidFill>
              </a:rPr>
              <a:t>Szanse na rozwój – spowolnienie przemysłu</a:t>
            </a:r>
            <a:endParaRPr lang="pl-PL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19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ymbol zastępczy zawartości 2"/>
          <p:cNvSpPr txBox="1">
            <a:spLocks/>
          </p:cNvSpPr>
          <p:nvPr/>
        </p:nvSpPr>
        <p:spPr>
          <a:xfrm>
            <a:off x="251520" y="116632"/>
            <a:ext cx="8229600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pl-PL" sz="1400" dirty="0" smtClean="0">
                <a:solidFill>
                  <a:schemeClr val="bg1"/>
                </a:solidFill>
              </a:rPr>
              <a:t>Szanse na rozwój – spowolnienie przemysłu</a:t>
            </a:r>
            <a:endParaRPr lang="pl-PL" sz="1400" dirty="0">
              <a:solidFill>
                <a:schemeClr val="bg1"/>
              </a:solidFill>
            </a:endParaRPr>
          </a:p>
        </p:txBody>
      </p:sp>
      <p:graphicFrame>
        <p:nvGraphicFramePr>
          <p:cNvPr id="6" name="Wykre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7349529"/>
              </p:ext>
            </p:extLst>
          </p:nvPr>
        </p:nvGraphicFramePr>
        <p:xfrm>
          <a:off x="611560" y="980728"/>
          <a:ext cx="806489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457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3376</TotalTime>
  <Words>265</Words>
  <Application>Microsoft Office PowerPoint</Application>
  <PresentationFormat>Pokaz na ekranie (4:3)</PresentationFormat>
  <Paragraphs>51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6" baseType="lpstr">
      <vt:lpstr>Arial</vt:lpstr>
      <vt:lpstr>Calibri</vt:lpstr>
      <vt:lpstr>Motyw pakietu Office</vt:lpstr>
      <vt:lpstr>Szanse na rozwój polskiego rynku elementów złącznych w dobie przemysłowego spowolnienia w Europie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Olfor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Marek Łangalis</dc:creator>
  <cp:lastModifiedBy>Konto Microsoft</cp:lastModifiedBy>
  <cp:revision>229</cp:revision>
  <dcterms:created xsi:type="dcterms:W3CDTF">2012-05-23T20:04:43Z</dcterms:created>
  <dcterms:modified xsi:type="dcterms:W3CDTF">2025-10-13T19:12:45Z</dcterms:modified>
</cp:coreProperties>
</file>